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61" r:id="rId5"/>
    <p:sldId id="264" r:id="rId6"/>
    <p:sldId id="262" r:id="rId7"/>
    <p:sldId id="263" r:id="rId8"/>
    <p:sldId id="265" r:id="rId9"/>
    <p:sldId id="266" r:id="rId10"/>
    <p:sldId id="267" r:id="rId11"/>
    <p:sldId id="268" r:id="rId12"/>
    <p:sldId id="269" r:id="rId13"/>
    <p:sldId id="270" r:id="rId14"/>
    <p:sldId id="271" r:id="rId15"/>
    <p:sldId id="274" r:id="rId16"/>
    <p:sldId id="272" r:id="rId17"/>
    <p:sldId id="273" r:id="rId18"/>
    <p:sldId id="275" r:id="rId19"/>
    <p:sldId id="276" r:id="rId20"/>
    <p:sldId id="277" r:id="rId21"/>
    <p:sldId id="278" r:id="rId22"/>
    <p:sldId id="279" r:id="rId23"/>
    <p:sldId id="280" r:id="rId24"/>
    <p:sldId id="281" r:id="rId25"/>
    <p:sldId id="283" r:id="rId26"/>
    <p:sldId id="282" r:id="rId27"/>
    <p:sldId id="285"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8/30/2025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8E95B-F3BF-94F3-64A6-D9C5BAE38FB0}"/>
              </a:ext>
            </a:extLst>
          </p:cNvPr>
          <p:cNvSpPr>
            <a:spLocks noGrp="1"/>
          </p:cNvSpPr>
          <p:nvPr>
            <p:ph type="ctrTitle"/>
          </p:nvPr>
        </p:nvSpPr>
        <p:spPr>
          <a:xfrm>
            <a:off x="2058272" y="816077"/>
            <a:ext cx="8915399" cy="3891117"/>
          </a:xfrm>
        </p:spPr>
        <p:txBody>
          <a:bodyPr>
            <a:normAutofit fontScale="90000"/>
          </a:bodyPr>
          <a:lstStyle/>
          <a:p>
            <a:r>
              <a:rPr lang="en-IN" sz="6700" b="1" dirty="0">
                <a:solidFill>
                  <a:srgbClr val="175D2E"/>
                </a:solidFill>
                <a:latin typeface="Bodoni MT" panose="02070603080606020203" pitchFamily="18" charset="0"/>
              </a:rPr>
              <a:t>Skin Lesion Segmentation and classification using U-Net and </a:t>
            </a:r>
            <a:r>
              <a:rPr lang="en-IN" sz="6700" b="1" dirty="0" err="1">
                <a:solidFill>
                  <a:srgbClr val="175D2E"/>
                </a:solidFill>
                <a:latin typeface="Bodoni MT" panose="02070603080606020203" pitchFamily="18" charset="0"/>
              </a:rPr>
              <a:t>ResNet</a:t>
            </a:r>
            <a:br>
              <a:rPr lang="en-IN" b="1" dirty="0">
                <a:solidFill>
                  <a:srgbClr val="175D2E"/>
                </a:solidFill>
                <a:latin typeface="Berlin Sans FB Demi" panose="020E0802020502020306" pitchFamily="34" charset="0"/>
              </a:rPr>
            </a:br>
            <a:endParaRPr lang="en-IN" dirty="0"/>
          </a:p>
        </p:txBody>
      </p:sp>
      <p:sp>
        <p:nvSpPr>
          <p:cNvPr id="3" name="Subtitle 2">
            <a:extLst>
              <a:ext uri="{FF2B5EF4-FFF2-40B4-BE49-F238E27FC236}">
                <a16:creationId xmlns:a16="http://schemas.microsoft.com/office/drawing/2014/main" id="{6F61D5F2-18E7-C69B-F127-8AD4E55B4B1B}"/>
              </a:ext>
            </a:extLst>
          </p:cNvPr>
          <p:cNvSpPr>
            <a:spLocks noGrp="1"/>
          </p:cNvSpPr>
          <p:nvPr>
            <p:ph type="subTitle" idx="1"/>
          </p:nvPr>
        </p:nvSpPr>
        <p:spPr>
          <a:xfrm>
            <a:off x="1881290" y="4694904"/>
            <a:ext cx="8915399" cy="1126283"/>
          </a:xfrm>
        </p:spPr>
        <p:txBody>
          <a:bodyPr/>
          <a:lstStyle/>
          <a:p>
            <a:pPr>
              <a:spcBef>
                <a:spcPts val="100"/>
              </a:spcBef>
            </a:pPr>
            <a:r>
              <a:rPr lang="en-IN" b="1" dirty="0">
                <a:solidFill>
                  <a:schemeClr val="tx1"/>
                </a:solidFill>
                <a:latin typeface="Times New Roman" panose="02020603050405020304" pitchFamily="18" charset="0"/>
                <a:cs typeface="Times New Roman" panose="02020603050405020304" pitchFamily="18" charset="0"/>
              </a:rPr>
              <a:t>Under </a:t>
            </a:r>
            <a:r>
              <a:rPr lang="en-IN" b="1" dirty="0" err="1">
                <a:solidFill>
                  <a:schemeClr val="tx1"/>
                </a:solidFill>
                <a:latin typeface="Times New Roman" panose="02020603050405020304" pitchFamily="18" charset="0"/>
                <a:cs typeface="Times New Roman" panose="02020603050405020304" pitchFamily="18" charset="0"/>
              </a:rPr>
              <a:t>Guidence</a:t>
            </a:r>
            <a:r>
              <a:rPr lang="en-IN" b="1" dirty="0">
                <a:solidFill>
                  <a:schemeClr val="tx1"/>
                </a:solidFill>
                <a:latin typeface="Times New Roman" panose="02020603050405020304" pitchFamily="18" charset="0"/>
                <a:cs typeface="Times New Roman" panose="02020603050405020304" pitchFamily="18" charset="0"/>
              </a:rPr>
              <a:t> Of :							        Presented By :</a:t>
            </a:r>
          </a:p>
          <a:p>
            <a:pPr>
              <a:spcBef>
                <a:spcPts val="100"/>
              </a:spcBef>
            </a:pPr>
            <a:r>
              <a:rPr lang="en-IN" b="1" dirty="0">
                <a:solidFill>
                  <a:schemeClr val="tx1"/>
                </a:solidFill>
                <a:latin typeface="Times New Roman" panose="02020603050405020304" pitchFamily="18" charset="0"/>
                <a:cs typeface="Times New Roman" panose="02020603050405020304" pitchFamily="18" charset="0"/>
              </a:rPr>
              <a:t>   Dr BH Shekar							                Name :Bhawya devi</a:t>
            </a:r>
          </a:p>
          <a:p>
            <a:pPr>
              <a:spcBef>
                <a:spcPts val="100"/>
              </a:spcBef>
            </a:pPr>
            <a:r>
              <a:rPr lang="en-IN" b="1" dirty="0">
                <a:solidFill>
                  <a:schemeClr val="tx1"/>
                </a:solidFill>
                <a:latin typeface="Times New Roman" panose="02020603050405020304" pitchFamily="18" charset="0"/>
                <a:cs typeface="Times New Roman" panose="02020603050405020304" pitchFamily="18" charset="0"/>
              </a:rPr>
              <a:t>												Reg No : P05AZ23S038006</a:t>
            </a:r>
            <a:endParaRPr lang="en-IN" dirty="0"/>
          </a:p>
          <a:p>
            <a:endParaRPr lang="en-IN" dirty="0"/>
          </a:p>
        </p:txBody>
      </p:sp>
    </p:spTree>
    <p:extLst>
      <p:ext uri="{BB962C8B-B14F-4D97-AF65-F5344CB8AC3E}">
        <p14:creationId xmlns:p14="http://schemas.microsoft.com/office/powerpoint/2010/main" val="8183586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576E6-5668-4DFF-95FF-EAF417443433}"/>
              </a:ext>
            </a:extLst>
          </p:cNvPr>
          <p:cNvSpPr>
            <a:spLocks noGrp="1"/>
          </p:cNvSpPr>
          <p:nvPr>
            <p:ph type="title"/>
          </p:nvPr>
        </p:nvSpPr>
        <p:spPr>
          <a:xfrm>
            <a:off x="1993158" y="761761"/>
            <a:ext cx="8911687" cy="1280890"/>
          </a:xfrm>
        </p:spPr>
        <p:txBody>
          <a:bodyPr/>
          <a:lstStyle/>
          <a:p>
            <a:r>
              <a:rPr lang="en-IN" b="1" dirty="0" err="1">
                <a:latin typeface="Times New Roman" panose="02020603050405020304" pitchFamily="18" charset="0"/>
                <a:cs typeface="Times New Roman" panose="02020603050405020304" pitchFamily="18" charset="0"/>
              </a:rPr>
              <a:t>ResNet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94C7008-6BF6-3B79-50B4-2FF5432262C6}"/>
              </a:ext>
            </a:extLst>
          </p:cNvPr>
          <p:cNvSpPr>
            <a:spLocks noGrp="1"/>
          </p:cNvSpPr>
          <p:nvPr>
            <p:ph idx="1"/>
          </p:nvPr>
        </p:nvSpPr>
        <p:spPr>
          <a:xfrm>
            <a:off x="2087766" y="1543664"/>
            <a:ext cx="8915400" cy="4689988"/>
          </a:xfrm>
        </p:spPr>
        <p:txBody>
          <a:bodyPr/>
          <a:lstStyle/>
          <a:p>
            <a:r>
              <a:rPr lang="en-US" sz="2400" b="1" dirty="0">
                <a:latin typeface="Times New Roman" panose="02020603050405020304" pitchFamily="18" charset="0"/>
                <a:cs typeface="Times New Roman" panose="02020603050405020304" pitchFamily="18" charset="0"/>
              </a:rPr>
              <a:t>Residual Network (</a:t>
            </a:r>
            <a:r>
              <a:rPr lang="en-US" sz="2400" b="1" dirty="0" err="1">
                <a:latin typeface="Times New Roman" panose="02020603050405020304" pitchFamily="18" charset="0"/>
                <a:cs typeface="Times New Roman" panose="02020603050405020304" pitchFamily="18" charset="0"/>
              </a:rPr>
              <a:t>ResNet</a:t>
            </a:r>
            <a:r>
              <a:rPr lang="en-US" sz="2400" b="1" dirty="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introduced in 2015, is a popular deep learning model for image classification. It uses </a:t>
            </a:r>
            <a:r>
              <a:rPr lang="en-US" sz="2400" b="1" dirty="0">
                <a:latin typeface="Times New Roman" panose="02020603050405020304" pitchFamily="18" charset="0"/>
                <a:cs typeface="Times New Roman" panose="02020603050405020304" pitchFamily="18" charset="0"/>
              </a:rPr>
              <a:t>residual learning with shortcut connections</a:t>
            </a:r>
            <a:r>
              <a:rPr lang="en-US" sz="2400" dirty="0">
                <a:latin typeface="Times New Roman" panose="02020603050405020304" pitchFamily="18" charset="0"/>
                <a:cs typeface="Times New Roman" panose="02020603050405020304" pitchFamily="18" charset="0"/>
              </a:rPr>
              <a:t> to solve the vanishing gradient problem, enabling the training of very deep networks for capturing complex features.</a:t>
            </a:r>
          </a:p>
          <a:p>
            <a:r>
              <a:rPr lang="en-IN" sz="2400" dirty="0">
                <a:latin typeface="Times New Roman" panose="02020603050405020304" pitchFamily="18" charset="0"/>
                <a:cs typeface="Times New Roman" panose="02020603050405020304" pitchFamily="18" charset="0"/>
              </a:rPr>
              <a:t>The structure of the </a:t>
            </a:r>
            <a:r>
              <a:rPr lang="en-IN" sz="2400" dirty="0" err="1">
                <a:latin typeface="Times New Roman" panose="02020603050405020304" pitchFamily="18" charset="0"/>
                <a:cs typeface="Times New Roman" panose="02020603050405020304" pitchFamily="18" charset="0"/>
              </a:rPr>
              <a:t>ResNet</a:t>
            </a:r>
            <a:r>
              <a:rPr lang="en-IN" sz="2400" dirty="0">
                <a:latin typeface="Times New Roman" panose="02020603050405020304" pitchFamily="18" charset="0"/>
                <a:cs typeface="Times New Roman" panose="02020603050405020304" pitchFamily="18" charset="0"/>
              </a:rPr>
              <a:t> model can be summarized as follows:</a:t>
            </a:r>
          </a:p>
          <a:p>
            <a:pPr>
              <a:buFont typeface="Wingdings" panose="05000000000000000000" pitchFamily="2" charset="2"/>
              <a:buChar char="§"/>
            </a:pPr>
            <a:r>
              <a:rPr lang="en-IN" sz="2400" b="1" dirty="0">
                <a:latin typeface="Times New Roman" panose="02020603050405020304" pitchFamily="18" charset="0"/>
                <a:cs typeface="Times New Roman" panose="02020603050405020304" pitchFamily="18" charset="0"/>
              </a:rPr>
              <a:t>Convolutional Layers:</a:t>
            </a:r>
            <a:r>
              <a:rPr lang="en-IN" sz="2400" dirty="0">
                <a:latin typeface="Times New Roman" panose="02020603050405020304" pitchFamily="18" charset="0"/>
                <a:cs typeface="Times New Roman" panose="02020603050405020304" pitchFamily="18" charset="0"/>
              </a:rPr>
              <a:t> The input image passes through multiple convolutional layers, each followed by batch normalization and a </a:t>
            </a:r>
            <a:r>
              <a:rPr lang="en-IN" sz="2400" dirty="0" err="1">
                <a:latin typeface="Times New Roman" panose="02020603050405020304" pitchFamily="18" charset="0"/>
                <a:cs typeface="Times New Roman" panose="02020603050405020304" pitchFamily="18" charset="0"/>
              </a:rPr>
              <a:t>ReLU</a:t>
            </a:r>
            <a:r>
              <a:rPr lang="en-IN" sz="2400" dirty="0">
                <a:latin typeface="Times New Roman" panose="02020603050405020304" pitchFamily="18" charset="0"/>
                <a:cs typeface="Times New Roman" panose="02020603050405020304" pitchFamily="18" charset="0"/>
              </a:rPr>
              <a:t> activation function. These layers extract low- and high-level features, with </a:t>
            </a:r>
            <a:r>
              <a:rPr lang="en-IN" sz="2400" dirty="0" err="1">
                <a:latin typeface="Times New Roman" panose="02020603050405020304" pitchFamily="18" charset="0"/>
                <a:cs typeface="Times New Roman" panose="02020603050405020304" pitchFamily="18" charset="0"/>
              </a:rPr>
              <a:t>downsampling</a:t>
            </a:r>
            <a:r>
              <a:rPr lang="en-IN" sz="2400" dirty="0">
                <a:latin typeface="Times New Roman" panose="02020603050405020304" pitchFamily="18" charset="0"/>
                <a:cs typeface="Times New Roman" panose="02020603050405020304" pitchFamily="18" charset="0"/>
              </a:rPr>
              <a:t> performed via max pooling.</a:t>
            </a:r>
          </a:p>
          <a:p>
            <a:pPr marL="0" indent="0">
              <a:buNone/>
            </a:pPr>
            <a:endParaRPr lang="en-IN" sz="24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20317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FE99DE-5CF0-8734-6C22-529DFF20CE77}"/>
              </a:ext>
            </a:extLst>
          </p:cNvPr>
          <p:cNvSpPr>
            <a:spLocks noGrp="1"/>
          </p:cNvSpPr>
          <p:nvPr>
            <p:ph idx="1"/>
          </p:nvPr>
        </p:nvSpPr>
        <p:spPr>
          <a:xfrm>
            <a:off x="1920619" y="1258529"/>
            <a:ext cx="8915400" cy="4888667"/>
          </a:xfrm>
        </p:spPr>
        <p:txBody>
          <a:bodyPr>
            <a:normAutofit/>
          </a:bodyPr>
          <a:lstStyle/>
          <a:p>
            <a:pPr lvl="0"/>
            <a:r>
              <a:rPr lang="en-IN" sz="2400" b="1" dirty="0">
                <a:latin typeface="Times New Roman" panose="02020603050405020304" pitchFamily="18" charset="0"/>
                <a:cs typeface="Times New Roman" panose="02020603050405020304" pitchFamily="18" charset="0"/>
              </a:rPr>
              <a:t>Shortcut Connections:</a:t>
            </a:r>
            <a:r>
              <a:rPr lang="en-IN" sz="2400" dirty="0">
                <a:latin typeface="Times New Roman" panose="02020603050405020304" pitchFamily="18" charset="0"/>
                <a:cs typeface="Times New Roman" panose="02020603050405020304" pitchFamily="18" charset="0"/>
              </a:rPr>
              <a:t> Residual (shortcut) connections skip one or more layers, allowing the network to learn identity mappings. This design addresses the vanishing gradient problem and enables deeper architectures.</a:t>
            </a:r>
          </a:p>
          <a:p>
            <a:pPr lvl="0"/>
            <a:r>
              <a:rPr lang="en-IN" sz="2400" b="1" dirty="0">
                <a:latin typeface="Times New Roman" panose="02020603050405020304" pitchFamily="18" charset="0"/>
                <a:cs typeface="Times New Roman" panose="02020603050405020304" pitchFamily="18" charset="0"/>
              </a:rPr>
              <a:t>Output Layer:</a:t>
            </a:r>
            <a:r>
              <a:rPr lang="en-IN" sz="2400" dirty="0">
                <a:latin typeface="Times New Roman" panose="02020603050405020304" pitchFamily="18" charset="0"/>
                <a:cs typeface="Times New Roman" panose="02020603050405020304" pitchFamily="18" charset="0"/>
              </a:rPr>
              <a:t> A global average pooling layer reduces the spatial dimensions, followed by a fully connected layer with </a:t>
            </a:r>
            <a:r>
              <a:rPr lang="en-IN" sz="2400" dirty="0" err="1">
                <a:latin typeface="Times New Roman" panose="02020603050405020304" pitchFamily="18" charset="0"/>
                <a:cs typeface="Times New Roman" panose="02020603050405020304" pitchFamily="18" charset="0"/>
              </a:rPr>
              <a:t>softmax</a:t>
            </a:r>
            <a:r>
              <a:rPr lang="en-IN" sz="2400" dirty="0">
                <a:latin typeface="Times New Roman" panose="02020603050405020304" pitchFamily="18" charset="0"/>
                <a:cs typeface="Times New Roman" panose="02020603050405020304" pitchFamily="18" charset="0"/>
              </a:rPr>
              <a:t> activation to output class probabilities. The predicted class is the one with the highest probability.</a:t>
            </a:r>
          </a:p>
          <a:p>
            <a:pPr marL="0" lvl="0" indent="0">
              <a:buNone/>
            </a:pPr>
            <a:endParaRPr lang="en-IN" sz="2400" dirty="0">
              <a:latin typeface="Times New Roman" panose="02020603050405020304" pitchFamily="18" charset="0"/>
              <a:cs typeface="Times New Roman" panose="02020603050405020304" pitchFamily="18" charset="0"/>
            </a:endParaRPr>
          </a:p>
          <a:p>
            <a:pPr marL="0" lvl="0" indent="0">
              <a:buNone/>
            </a:pPr>
            <a:r>
              <a:rPr lang="en-IN" sz="2400" dirty="0">
                <a:latin typeface="Times New Roman" panose="02020603050405020304" pitchFamily="18" charset="0"/>
                <a:cs typeface="Times New Roman" panose="02020603050405020304" pitchFamily="18" charset="0"/>
              </a:rPr>
              <a:t>Different </a:t>
            </a:r>
            <a:r>
              <a:rPr lang="en-IN" sz="2400" dirty="0" err="1">
                <a:latin typeface="Times New Roman" panose="02020603050405020304" pitchFamily="18" charset="0"/>
                <a:cs typeface="Times New Roman" panose="02020603050405020304" pitchFamily="18" charset="0"/>
              </a:rPr>
              <a:t>ResNet</a:t>
            </a:r>
            <a:r>
              <a:rPr lang="en-IN" sz="2400" dirty="0">
                <a:latin typeface="Times New Roman" panose="02020603050405020304" pitchFamily="18" charset="0"/>
                <a:cs typeface="Times New Roman" panose="02020603050405020304" pitchFamily="18" charset="0"/>
              </a:rPr>
              <a:t> models used are listed below.</a:t>
            </a:r>
          </a:p>
          <a:p>
            <a:endParaRPr lang="en-IN" sz="2400" dirty="0"/>
          </a:p>
        </p:txBody>
      </p:sp>
    </p:spTree>
    <p:extLst>
      <p:ext uri="{BB962C8B-B14F-4D97-AF65-F5344CB8AC3E}">
        <p14:creationId xmlns:p14="http://schemas.microsoft.com/office/powerpoint/2010/main" val="12153576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9F6B43-E8BE-BD7F-5587-015CCE0045F6}"/>
              </a:ext>
            </a:extLst>
          </p:cNvPr>
          <p:cNvSpPr>
            <a:spLocks noGrp="1"/>
          </p:cNvSpPr>
          <p:nvPr>
            <p:ph idx="1"/>
          </p:nvPr>
        </p:nvSpPr>
        <p:spPr>
          <a:xfrm>
            <a:off x="2028772" y="589935"/>
            <a:ext cx="9091511" cy="6145161"/>
          </a:xfrm>
        </p:spPr>
        <p:txBody>
          <a:bodyPr>
            <a:noAutofit/>
          </a:bodyPr>
          <a:lstStyle/>
          <a:p>
            <a:r>
              <a:rPr lang="en-US" b="1" dirty="0">
                <a:latin typeface="Times New Roman" panose="02020603050405020304" pitchFamily="18" charset="0"/>
                <a:cs typeface="Times New Roman" panose="02020603050405020304" pitchFamily="18" charset="0"/>
              </a:rPr>
              <a:t>ResNet-50</a:t>
            </a:r>
            <a:endParaRPr lang="en-US" dirty="0">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50-layer deep convolutional network.</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Organized into </a:t>
            </a:r>
            <a:r>
              <a:rPr lang="en-US" sz="1800" b="1" dirty="0">
                <a:latin typeface="Times New Roman" panose="02020603050405020304" pitchFamily="18" charset="0"/>
                <a:cs typeface="Times New Roman" panose="02020603050405020304" pitchFamily="18" charset="0"/>
              </a:rPr>
              <a:t>16 residual blocks</a:t>
            </a:r>
            <a:r>
              <a:rPr lang="en-US" sz="1800"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Uses bottleneck layers to reduce computation.</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Good balance of speed and accuracy.</a:t>
            </a:r>
          </a:p>
          <a:p>
            <a:r>
              <a:rPr lang="en-US" b="1" dirty="0">
                <a:latin typeface="Times New Roman" panose="02020603050405020304" pitchFamily="18" charset="0"/>
                <a:cs typeface="Times New Roman" panose="02020603050405020304" pitchFamily="18" charset="0"/>
              </a:rPr>
              <a:t>ResNet-101</a:t>
            </a:r>
            <a:endParaRPr lang="en-US" dirty="0">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101-layer deep network for deeper feature extraction.</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Contains </a:t>
            </a:r>
            <a:r>
              <a:rPr lang="en-US" sz="1800" b="1" dirty="0">
                <a:latin typeface="Times New Roman" panose="02020603050405020304" pitchFamily="18" charset="0"/>
                <a:cs typeface="Times New Roman" panose="02020603050405020304" pitchFamily="18" charset="0"/>
              </a:rPr>
              <a:t>33 residual blocks</a:t>
            </a:r>
            <a:r>
              <a:rPr lang="en-US" sz="1800"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Captures more complex patterns than ResNet-50.</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Requires higher computation.</a:t>
            </a:r>
          </a:p>
          <a:p>
            <a:r>
              <a:rPr lang="en-US" b="1" dirty="0">
                <a:latin typeface="Times New Roman" panose="02020603050405020304" pitchFamily="18" charset="0"/>
                <a:cs typeface="Times New Roman" panose="02020603050405020304" pitchFamily="18" charset="0"/>
              </a:rPr>
              <a:t> ResNet-152</a:t>
            </a:r>
            <a:endParaRPr lang="en-US" dirty="0">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152-layer very deep convolutional network.</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Contains </a:t>
            </a:r>
            <a:r>
              <a:rPr lang="en-US" sz="1800" b="1" dirty="0">
                <a:latin typeface="Times New Roman" panose="02020603050405020304" pitchFamily="18" charset="0"/>
                <a:cs typeface="Times New Roman" panose="02020603050405020304" pitchFamily="18" charset="0"/>
              </a:rPr>
              <a:t>50 residual blocks</a:t>
            </a:r>
            <a:r>
              <a:rPr lang="en-US" sz="1800"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Achieves very high accuracy for large-scale tasks.</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More training time and memory usage.</a:t>
            </a:r>
          </a:p>
        </p:txBody>
      </p:sp>
    </p:spTree>
    <p:extLst>
      <p:ext uri="{BB962C8B-B14F-4D97-AF65-F5344CB8AC3E}">
        <p14:creationId xmlns:p14="http://schemas.microsoft.com/office/powerpoint/2010/main" val="4225781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B5C27-E5D7-0746-74AC-A7F5FECD2EFB}"/>
              </a:ext>
            </a:extLst>
          </p:cNvPr>
          <p:cNvSpPr>
            <a:spLocks noGrp="1"/>
          </p:cNvSpPr>
          <p:nvPr>
            <p:ph type="title"/>
          </p:nvPr>
        </p:nvSpPr>
        <p:spPr>
          <a:xfrm>
            <a:off x="1640156" y="673272"/>
            <a:ext cx="8911687" cy="565593"/>
          </a:xfrm>
        </p:spPr>
        <p:txBody>
          <a:bodyPr>
            <a:normAutofit fontScale="90000"/>
          </a:bodyPr>
          <a:lstStyle/>
          <a:p>
            <a:r>
              <a:rPr lang="en-IN" sz="3200" b="1" dirty="0">
                <a:latin typeface="Times New Roman" panose="02020603050405020304" pitchFamily="18" charset="0"/>
                <a:cs typeface="Times New Roman" panose="02020603050405020304" pitchFamily="18" charset="0"/>
              </a:rPr>
              <a:t>Performance Matrix</a:t>
            </a:r>
            <a:endParaRPr lang="en-IN"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EB2C90A-C5E2-4405-2567-BEAF1F689901}"/>
              </a:ext>
            </a:extLst>
          </p:cNvPr>
          <p:cNvSpPr>
            <a:spLocks noGrp="1"/>
          </p:cNvSpPr>
          <p:nvPr>
            <p:ph idx="1"/>
          </p:nvPr>
        </p:nvSpPr>
        <p:spPr>
          <a:xfrm>
            <a:off x="1979611" y="1238865"/>
            <a:ext cx="8915400" cy="5619135"/>
          </a:xfrm>
        </p:spPr>
        <p:txBody>
          <a:bodyPr>
            <a:normAutofit lnSpcReduction="10000"/>
          </a:bodyPr>
          <a:lstStyle/>
          <a:p>
            <a:pPr marL="0" indent="0">
              <a:buNone/>
            </a:pPr>
            <a:r>
              <a:rPr lang="en-IN" dirty="0">
                <a:latin typeface="Times New Roman" panose="02020603050405020304" pitchFamily="18" charset="0"/>
                <a:cs typeface="Times New Roman" panose="02020603050405020304" pitchFamily="18" charset="0"/>
              </a:rPr>
              <a:t>Several performance metrics were used to evaluate the effectiveness of the classification model on </a:t>
            </a:r>
            <a:r>
              <a:rPr lang="en-IN" dirty="0" err="1">
                <a:latin typeface="Times New Roman" panose="02020603050405020304" pitchFamily="18" charset="0"/>
                <a:cs typeface="Times New Roman" panose="02020603050405020304" pitchFamily="18" charset="0"/>
              </a:rPr>
              <a:t>dermoscopic</a:t>
            </a:r>
            <a:r>
              <a:rPr lang="en-IN" dirty="0">
                <a:latin typeface="Times New Roman" panose="02020603050405020304" pitchFamily="18" charset="0"/>
                <a:cs typeface="Times New Roman" panose="02020603050405020304" pitchFamily="18" charset="0"/>
              </a:rPr>
              <a:t> skin lesion images.</a:t>
            </a:r>
          </a:p>
          <a:p>
            <a:pPr lvl="0">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Accuracy:</a:t>
            </a:r>
            <a:endParaRPr lang="en-IN" dirty="0">
              <a:latin typeface="Times New Roman" panose="02020603050405020304" pitchFamily="18" charset="0"/>
              <a:cs typeface="Times New Roman" panose="02020603050405020304" pitchFamily="18" charset="0"/>
            </a:endParaRPr>
          </a:p>
          <a:p>
            <a:pPr lvl="1"/>
            <a:r>
              <a:rPr lang="en-IN" sz="1800" dirty="0">
                <a:latin typeface="Times New Roman" panose="02020603050405020304" pitchFamily="18" charset="0"/>
                <a:cs typeface="Times New Roman" panose="02020603050405020304" pitchFamily="18" charset="0"/>
              </a:rPr>
              <a:t>Measures the proportion of correctly classified images out of the total images.</a:t>
            </a:r>
          </a:p>
          <a:p>
            <a:pPr>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Precision, Recall, and F1-Score (per class):</a:t>
            </a:r>
          </a:p>
          <a:p>
            <a:pPr lvl="1"/>
            <a:r>
              <a:rPr lang="en-IN" sz="1800" b="1" dirty="0">
                <a:latin typeface="Times New Roman" panose="02020603050405020304" pitchFamily="18" charset="0"/>
                <a:cs typeface="Times New Roman" panose="02020603050405020304" pitchFamily="18" charset="0"/>
              </a:rPr>
              <a:t>Precision</a:t>
            </a:r>
            <a:r>
              <a:rPr lang="en-IN" sz="1800" dirty="0">
                <a:latin typeface="Times New Roman" panose="02020603050405020304" pitchFamily="18" charset="0"/>
                <a:cs typeface="Times New Roman" panose="02020603050405020304" pitchFamily="18" charset="0"/>
              </a:rPr>
              <a:t> indicates how many of the images predicted as a certain class actually belong to that class.</a:t>
            </a:r>
          </a:p>
          <a:p>
            <a:pPr lvl="1"/>
            <a:r>
              <a:rPr lang="en-IN" sz="1800" b="1" dirty="0">
                <a:latin typeface="Times New Roman" panose="02020603050405020304" pitchFamily="18" charset="0"/>
                <a:cs typeface="Times New Roman" panose="02020603050405020304" pitchFamily="18" charset="0"/>
              </a:rPr>
              <a:t>Recall (Sensitivity)</a:t>
            </a:r>
            <a:r>
              <a:rPr lang="en-IN" sz="1800" dirty="0">
                <a:latin typeface="Times New Roman" panose="02020603050405020304" pitchFamily="18" charset="0"/>
                <a:cs typeface="Times New Roman" panose="02020603050405020304" pitchFamily="18" charset="0"/>
              </a:rPr>
              <a:t> measures how many of the true images of a class were correctly identified.</a:t>
            </a:r>
          </a:p>
          <a:p>
            <a:pPr lvl="1"/>
            <a:r>
              <a:rPr lang="en-IN" sz="1800" b="1" dirty="0">
                <a:latin typeface="Times New Roman" panose="02020603050405020304" pitchFamily="18" charset="0"/>
                <a:cs typeface="Times New Roman" panose="02020603050405020304" pitchFamily="18" charset="0"/>
              </a:rPr>
              <a:t>F1-Score</a:t>
            </a:r>
            <a:r>
              <a:rPr lang="en-IN" sz="1800" dirty="0">
                <a:latin typeface="Times New Roman" panose="02020603050405020304" pitchFamily="18" charset="0"/>
                <a:cs typeface="Times New Roman" panose="02020603050405020304" pitchFamily="18" charset="0"/>
              </a:rPr>
              <a:t> is the harmonic mean of precision and recall, providing a balanced measure of the model’s performance for each class.</a:t>
            </a:r>
          </a:p>
          <a:p>
            <a:pPr lvl="1"/>
            <a:r>
              <a:rPr lang="en-IN" sz="1800" dirty="0">
                <a:latin typeface="Times New Roman" panose="02020603050405020304" pitchFamily="18" charset="0"/>
                <a:cs typeface="Times New Roman" panose="02020603050405020304" pitchFamily="18" charset="0"/>
              </a:rPr>
              <a:t>These metrics are particularly important in medical imaging, where false negatives (missing a melanoma, for example) are more critical than false positives.</a:t>
            </a:r>
          </a:p>
          <a:p>
            <a:pPr lvl="0">
              <a:buFont typeface="Wingdings" panose="05000000000000000000" pitchFamily="2" charset="2"/>
              <a:buChar char="Ø"/>
            </a:pPr>
            <a:r>
              <a:rPr lang="en-IN" b="1" dirty="0">
                <a:latin typeface="Times New Roman" panose="02020603050405020304" pitchFamily="18" charset="0"/>
                <a:cs typeface="Times New Roman" panose="02020603050405020304" pitchFamily="18" charset="0"/>
              </a:rPr>
              <a:t>Confusion Matrix:</a:t>
            </a:r>
            <a:endParaRPr lang="en-IN" dirty="0">
              <a:latin typeface="Times New Roman" panose="02020603050405020304" pitchFamily="18" charset="0"/>
              <a:cs typeface="Times New Roman" panose="02020603050405020304" pitchFamily="18" charset="0"/>
            </a:endParaRPr>
          </a:p>
          <a:p>
            <a:pPr lvl="1"/>
            <a:r>
              <a:rPr lang="en-IN" sz="1800" dirty="0">
                <a:latin typeface="Times New Roman" panose="02020603050405020304" pitchFamily="18" charset="0"/>
                <a:cs typeface="Times New Roman" panose="02020603050405020304" pitchFamily="18" charset="0"/>
              </a:rPr>
              <a:t>A visual representation showing the number of correct and incorrect predictions for each class.</a:t>
            </a:r>
          </a:p>
          <a:p>
            <a:pPr marL="457200" lvl="1" indent="0">
              <a:buNone/>
            </a:pPr>
            <a:endParaRPr lang="en-IN" sz="1800" dirty="0">
              <a:latin typeface="Times New Roman" panose="02020603050405020304" pitchFamily="18" charset="0"/>
              <a:cs typeface="Times New Roman" panose="02020603050405020304" pitchFamily="18" charset="0"/>
            </a:endParaRPr>
          </a:p>
          <a:p>
            <a:pPr marL="0" indent="0">
              <a:buNone/>
            </a:pPr>
            <a:endParaRPr lang="en-IN" dirty="0"/>
          </a:p>
          <a:p>
            <a:pPr marL="0" indent="0">
              <a:buNone/>
            </a:pPr>
            <a:endParaRPr lang="en-IN" dirty="0"/>
          </a:p>
        </p:txBody>
      </p:sp>
    </p:spTree>
    <p:extLst>
      <p:ext uri="{BB962C8B-B14F-4D97-AF65-F5344CB8AC3E}">
        <p14:creationId xmlns:p14="http://schemas.microsoft.com/office/powerpoint/2010/main" val="1417358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38911-913D-F6BE-791F-65DEA478C60C}"/>
              </a:ext>
            </a:extLst>
          </p:cNvPr>
          <p:cNvSpPr>
            <a:spLocks noGrp="1"/>
          </p:cNvSpPr>
          <p:nvPr>
            <p:ph type="title"/>
          </p:nvPr>
        </p:nvSpPr>
        <p:spPr>
          <a:xfrm>
            <a:off x="1640156" y="640630"/>
            <a:ext cx="8911687" cy="785048"/>
          </a:xfrm>
        </p:spPr>
        <p:txBody>
          <a:bodyPr>
            <a:normAutofit/>
          </a:bodyPr>
          <a:lstStyle/>
          <a:p>
            <a:r>
              <a:rPr lang="en-IN" sz="3200" b="1" dirty="0">
                <a:latin typeface="Times New Roman" panose="02020603050405020304" pitchFamily="18" charset="0"/>
                <a:cs typeface="Times New Roman" panose="02020603050405020304" pitchFamily="18" charset="0"/>
              </a:rPr>
              <a:t>Web Application Implementation</a:t>
            </a:r>
          </a:p>
        </p:txBody>
      </p:sp>
      <p:sp>
        <p:nvSpPr>
          <p:cNvPr id="3" name="Content Placeholder 2">
            <a:extLst>
              <a:ext uri="{FF2B5EF4-FFF2-40B4-BE49-F238E27FC236}">
                <a16:creationId xmlns:a16="http://schemas.microsoft.com/office/drawing/2014/main" id="{BDD7E5C6-6FDD-BB69-EE9D-CF2F318E96EF}"/>
              </a:ext>
            </a:extLst>
          </p:cNvPr>
          <p:cNvSpPr>
            <a:spLocks noGrp="1"/>
          </p:cNvSpPr>
          <p:nvPr>
            <p:ph idx="1"/>
          </p:nvPr>
        </p:nvSpPr>
        <p:spPr>
          <a:xfrm>
            <a:off x="2077934" y="1356851"/>
            <a:ext cx="9494633" cy="5230762"/>
          </a:xfrm>
        </p:spPr>
        <p:txBody>
          <a:bodyPr>
            <a:normAutofit/>
          </a:bodyPr>
          <a:lstStyle/>
          <a:p>
            <a:r>
              <a:rPr lang="en-US" sz="2000" b="1" dirty="0" err="1">
                <a:latin typeface="Times New Roman" panose="02020603050405020304" pitchFamily="18" charset="0"/>
                <a:cs typeface="Times New Roman" panose="02020603050405020304" pitchFamily="18" charset="0"/>
              </a:rPr>
              <a:t>DermaCare</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Website: An interactive platform where users can upload </a:t>
            </a:r>
            <a:r>
              <a:rPr lang="en-US" sz="2000" dirty="0" err="1">
                <a:latin typeface="Times New Roman" panose="02020603050405020304" pitchFamily="18" charset="0"/>
                <a:cs typeface="Times New Roman" panose="02020603050405020304" pitchFamily="18" charset="0"/>
              </a:rPr>
              <a:t>dermoscopic</a:t>
            </a:r>
            <a:r>
              <a:rPr lang="en-US" sz="2000" dirty="0">
                <a:latin typeface="Times New Roman" panose="02020603050405020304" pitchFamily="18" charset="0"/>
                <a:cs typeface="Times New Roman" panose="02020603050405020304" pitchFamily="18" charset="0"/>
              </a:rPr>
              <a:t> images and receive automated predictions from the trained models.</a:t>
            </a:r>
          </a:p>
          <a:p>
            <a:pPr marL="0" indent="0">
              <a:buNone/>
            </a:pPr>
            <a:r>
              <a:rPr lang="en-IN" sz="2000" b="1" dirty="0">
                <a:latin typeface="Times New Roman" panose="02020603050405020304" pitchFamily="18" charset="0"/>
                <a:cs typeface="Times New Roman" panose="02020603050405020304" pitchFamily="18" charset="0"/>
              </a:rPr>
              <a:t>Technologies Used :</a:t>
            </a:r>
          </a:p>
          <a:p>
            <a:r>
              <a:rPr lang="en-IN" sz="2000" dirty="0">
                <a:latin typeface="Times New Roman" panose="02020603050405020304" pitchFamily="18" charset="0"/>
                <a:cs typeface="Times New Roman" panose="02020603050405020304" pitchFamily="18" charset="0"/>
              </a:rPr>
              <a:t>Frontend (ReactJS): Responsive UI for image upload, prediction display, and navigation.</a:t>
            </a:r>
          </a:p>
          <a:p>
            <a:r>
              <a:rPr lang="en-IN" sz="2000" dirty="0">
                <a:latin typeface="Times New Roman" panose="02020603050405020304" pitchFamily="18" charset="0"/>
                <a:cs typeface="Times New Roman" panose="02020603050405020304" pitchFamily="18" charset="0"/>
              </a:rPr>
              <a:t>Backend (Flask/</a:t>
            </a:r>
            <a:r>
              <a:rPr lang="en-IN" sz="2000" dirty="0" err="1">
                <a:latin typeface="Times New Roman" panose="02020603050405020304" pitchFamily="18" charset="0"/>
                <a:cs typeface="Times New Roman" panose="02020603050405020304" pitchFamily="18" charset="0"/>
              </a:rPr>
              <a:t>FastAPI</a:t>
            </a:r>
            <a:r>
              <a:rPr lang="en-IN" sz="2000" dirty="0">
                <a:latin typeface="Times New Roman" panose="02020603050405020304" pitchFamily="18" charset="0"/>
                <a:cs typeface="Times New Roman" panose="02020603050405020304" pitchFamily="18" charset="0"/>
              </a:rPr>
              <a:t>): Handles API requests, loads trained models (ResNet101 for classification, U-Net for segmentation).</a:t>
            </a:r>
          </a:p>
          <a:p>
            <a:r>
              <a:rPr lang="en-IN" sz="2000" dirty="0">
                <a:latin typeface="Times New Roman" panose="02020603050405020304" pitchFamily="18" charset="0"/>
                <a:cs typeface="Times New Roman" panose="02020603050405020304" pitchFamily="18" charset="0"/>
              </a:rPr>
              <a:t>Preprocessing: Uploaded images resized and normalized to meet model input requirements.</a:t>
            </a:r>
          </a:p>
          <a:p>
            <a:r>
              <a:rPr lang="en-IN" sz="2000" dirty="0">
                <a:latin typeface="Times New Roman" panose="02020603050405020304" pitchFamily="18" charset="0"/>
                <a:cs typeface="Times New Roman" panose="02020603050405020304" pitchFamily="18" charset="0"/>
              </a:rPr>
              <a:t>Visualization: Segmentation masks and classification results shown on the UI for easy interpretation.</a:t>
            </a:r>
          </a:p>
          <a:p>
            <a:pPr marL="0" indent="0">
              <a:buNone/>
            </a:pPr>
            <a:endParaRPr lang="en-US"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631947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8DE8-CD6B-CC33-08CC-7601C23A722C}"/>
              </a:ext>
            </a:extLst>
          </p:cNvPr>
          <p:cNvSpPr>
            <a:spLocks noGrp="1"/>
          </p:cNvSpPr>
          <p:nvPr>
            <p:ph type="title"/>
          </p:nvPr>
        </p:nvSpPr>
        <p:spPr>
          <a:xfrm>
            <a:off x="1640156" y="152400"/>
            <a:ext cx="8911687" cy="1280890"/>
          </a:xfrm>
        </p:spPr>
        <p:txBody>
          <a:bodyPr/>
          <a:lstStyle/>
          <a:p>
            <a:r>
              <a:rPr lang="en-IN" b="1" dirty="0">
                <a:latin typeface="Times New Roman" panose="02020603050405020304" pitchFamily="18" charset="0"/>
                <a:cs typeface="Times New Roman" panose="02020603050405020304" pitchFamily="18" charset="0"/>
              </a:rPr>
              <a:t>Results</a:t>
            </a:r>
            <a:endParaRPr lang="en-IN" dirty="0"/>
          </a:p>
        </p:txBody>
      </p:sp>
      <p:sp>
        <p:nvSpPr>
          <p:cNvPr id="3" name="Content Placeholder 2">
            <a:extLst>
              <a:ext uri="{FF2B5EF4-FFF2-40B4-BE49-F238E27FC236}">
                <a16:creationId xmlns:a16="http://schemas.microsoft.com/office/drawing/2014/main" id="{9373768C-1FA3-2AA6-CE45-096B5DA43A99}"/>
              </a:ext>
            </a:extLst>
          </p:cNvPr>
          <p:cNvSpPr>
            <a:spLocks noGrp="1"/>
          </p:cNvSpPr>
          <p:nvPr>
            <p:ph idx="1"/>
          </p:nvPr>
        </p:nvSpPr>
        <p:spPr>
          <a:xfrm>
            <a:off x="2294244" y="865239"/>
            <a:ext cx="8915400" cy="5840361"/>
          </a:xfrm>
        </p:spPr>
        <p:txBody>
          <a:bodyPr>
            <a:normAutofit/>
          </a:bodyPr>
          <a:lstStyle/>
          <a:p>
            <a:r>
              <a:rPr lang="en-IN" sz="2400" b="1" dirty="0">
                <a:latin typeface="Times New Roman" panose="02020603050405020304" pitchFamily="18" charset="0"/>
                <a:cs typeface="Times New Roman" panose="02020603050405020304" pitchFamily="18" charset="0"/>
              </a:rPr>
              <a:t>U-Net Model Performance Table</a:t>
            </a: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a:p>
            <a:r>
              <a:rPr lang="en-US" sz="1900" dirty="0">
                <a:latin typeface="Times New Roman" panose="02020603050405020304" pitchFamily="18" charset="0"/>
                <a:cs typeface="Times New Roman" panose="02020603050405020304" pitchFamily="18" charset="0"/>
              </a:rPr>
              <a:t>U-Net achieved 90.1% global accuracy, showing strong overall segmentation ability.</a:t>
            </a:r>
          </a:p>
          <a:p>
            <a:pPr marL="0" indent="0">
              <a:buNone/>
            </a:pPr>
            <a:endParaRPr lang="en-IN" sz="2400" dirty="0">
              <a:latin typeface="Times New Roman" panose="02020603050405020304" pitchFamily="18" charset="0"/>
              <a:cs typeface="Times New Roman" panose="02020603050405020304" pitchFamily="18" charset="0"/>
            </a:endParaRPr>
          </a:p>
        </p:txBody>
      </p:sp>
      <p:graphicFrame>
        <p:nvGraphicFramePr>
          <p:cNvPr id="4" name="Table 3">
            <a:extLst>
              <a:ext uri="{FF2B5EF4-FFF2-40B4-BE49-F238E27FC236}">
                <a16:creationId xmlns:a16="http://schemas.microsoft.com/office/drawing/2014/main" id="{D7860546-930F-6119-874B-7D0F091DF474}"/>
              </a:ext>
            </a:extLst>
          </p:cNvPr>
          <p:cNvGraphicFramePr>
            <a:graphicFrameLocks noGrp="1"/>
          </p:cNvGraphicFramePr>
          <p:nvPr>
            <p:extLst>
              <p:ext uri="{D42A27DB-BD31-4B8C-83A1-F6EECF244321}">
                <p14:modId xmlns:p14="http://schemas.microsoft.com/office/powerpoint/2010/main" val="3916486483"/>
              </p:ext>
            </p:extLst>
          </p:nvPr>
        </p:nvGraphicFramePr>
        <p:xfrm>
          <a:off x="2994947" y="1298294"/>
          <a:ext cx="4851195" cy="2287524"/>
        </p:xfrm>
        <a:graphic>
          <a:graphicData uri="http://schemas.openxmlformats.org/drawingml/2006/table">
            <a:tbl>
              <a:tblPr firstRow="1" firstCol="1" bandRow="1">
                <a:tableStyleId>{5940675A-B579-460E-94D1-54222C63F5DA}</a:tableStyleId>
              </a:tblPr>
              <a:tblGrid>
                <a:gridCol w="2812377">
                  <a:extLst>
                    <a:ext uri="{9D8B030D-6E8A-4147-A177-3AD203B41FA5}">
                      <a16:colId xmlns:a16="http://schemas.microsoft.com/office/drawing/2014/main" val="1715932779"/>
                    </a:ext>
                  </a:extLst>
                </a:gridCol>
                <a:gridCol w="2038818">
                  <a:extLst>
                    <a:ext uri="{9D8B030D-6E8A-4147-A177-3AD203B41FA5}">
                      <a16:colId xmlns:a16="http://schemas.microsoft.com/office/drawing/2014/main" val="3704204023"/>
                    </a:ext>
                  </a:extLst>
                </a:gridCol>
              </a:tblGrid>
              <a:tr h="33245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Metric</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dirty="0">
                          <a:effectLst/>
                          <a:latin typeface="Times New Roman" panose="02020603050405020304" pitchFamily="18" charset="0"/>
                          <a:cs typeface="Times New Roman" panose="02020603050405020304" pitchFamily="18" charset="0"/>
                        </a:rPr>
                        <a:t>Value</a:t>
                      </a:r>
                      <a:endParaRPr lang="en-IN"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241394791"/>
                  </a:ext>
                </a:extLst>
              </a:tr>
              <a:tr h="33261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Sensitivity (Recall)</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0.8983</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29829857"/>
                  </a:ext>
                </a:extLst>
              </a:tr>
              <a:tr h="33261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Specificity</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0.9754</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240003328"/>
                  </a:ext>
                </a:extLst>
              </a:tr>
              <a:tr h="33261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Precision</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0.8025</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3559722717"/>
                  </a:ext>
                </a:extLst>
              </a:tr>
              <a:tr h="33261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F1 Score</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0.8178</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2543450896"/>
                  </a:ext>
                </a:extLst>
              </a:tr>
              <a:tr h="332612">
                <a:tc>
                  <a:txBody>
                    <a:bodyPr/>
                    <a:lstStyle/>
                    <a:p>
                      <a:pPr algn="ctr">
                        <a:lnSpc>
                          <a:spcPct val="150000"/>
                        </a:lnSpc>
                        <a:buNone/>
                      </a:pPr>
                      <a:r>
                        <a:rPr lang="en-IN" sz="1800" kern="100">
                          <a:effectLst/>
                          <a:latin typeface="Times New Roman" panose="02020603050405020304" pitchFamily="18" charset="0"/>
                          <a:cs typeface="Times New Roman" panose="02020603050405020304" pitchFamily="18" charset="0"/>
                        </a:rPr>
                        <a:t>Global Accuracy</a:t>
                      </a:r>
                      <a:endParaRPr lang="en-IN" sz="1800" kern="1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tc>
                  <a:txBody>
                    <a:bodyPr/>
                    <a:lstStyle/>
                    <a:p>
                      <a:pPr algn="ctr">
                        <a:lnSpc>
                          <a:spcPct val="150000"/>
                        </a:lnSpc>
                        <a:buNone/>
                      </a:pPr>
                      <a:r>
                        <a:rPr lang="en-IN" sz="1800" kern="100" dirty="0">
                          <a:effectLst/>
                          <a:latin typeface="Times New Roman" panose="02020603050405020304" pitchFamily="18" charset="0"/>
                          <a:cs typeface="Times New Roman" panose="02020603050405020304" pitchFamily="18" charset="0"/>
                        </a:rPr>
                        <a:t>0.9010</a:t>
                      </a:r>
                      <a:endParaRPr lang="en-IN" sz="1800" kern="1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386987112"/>
                  </a:ext>
                </a:extLst>
              </a:tr>
            </a:tbl>
          </a:graphicData>
        </a:graphic>
      </p:graphicFrame>
    </p:spTree>
    <p:extLst>
      <p:ext uri="{BB962C8B-B14F-4D97-AF65-F5344CB8AC3E}">
        <p14:creationId xmlns:p14="http://schemas.microsoft.com/office/powerpoint/2010/main" val="1868391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4C3B-7106-F310-846B-E2BB4F27B1AC}"/>
              </a:ext>
            </a:extLst>
          </p:cNvPr>
          <p:cNvSpPr>
            <a:spLocks noGrp="1"/>
          </p:cNvSpPr>
          <p:nvPr>
            <p:ph type="title"/>
          </p:nvPr>
        </p:nvSpPr>
        <p:spPr>
          <a:xfrm>
            <a:off x="1640156" y="191492"/>
            <a:ext cx="8911687" cy="840896"/>
          </a:xfrm>
        </p:spPr>
        <p:txBody>
          <a:bodyPr>
            <a:normAutofit fontScale="90000"/>
          </a:bodyPr>
          <a:lstStyle/>
          <a:p>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181EC58-13F8-0450-77CC-312981403DFF}"/>
              </a:ext>
            </a:extLst>
          </p:cNvPr>
          <p:cNvSpPr>
            <a:spLocks noGrp="1"/>
          </p:cNvSpPr>
          <p:nvPr>
            <p:ph idx="1"/>
          </p:nvPr>
        </p:nvSpPr>
        <p:spPr>
          <a:xfrm>
            <a:off x="2058270" y="757085"/>
            <a:ext cx="8915400" cy="5909424"/>
          </a:xfrm>
        </p:spPr>
        <p:txBody>
          <a:bodyPr>
            <a:normAutofit/>
          </a:bodyPr>
          <a:lstStyle/>
          <a:p>
            <a:r>
              <a:rPr lang="en-IN" sz="2400" b="1" dirty="0">
                <a:latin typeface="Times New Roman" panose="02020603050405020304" pitchFamily="18" charset="0"/>
                <a:cs typeface="Times New Roman" panose="02020603050405020304" pitchFamily="18" charset="0"/>
              </a:rPr>
              <a:t>ResNet50 Performance Table</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ResNet-50 achieved moderate performance with </a:t>
            </a:r>
            <a:r>
              <a:rPr lang="en-US" sz="2000" b="1" dirty="0">
                <a:solidFill>
                  <a:schemeClr val="tx1"/>
                </a:solidFill>
                <a:latin typeface="Times New Roman" panose="02020603050405020304" pitchFamily="18" charset="0"/>
                <a:cs typeface="Times New Roman" panose="02020603050405020304" pitchFamily="18" charset="0"/>
              </a:rPr>
              <a:t>50% </a:t>
            </a:r>
            <a:r>
              <a:rPr lang="en-US" sz="2000" dirty="0">
                <a:solidFill>
                  <a:schemeClr val="tx1"/>
                </a:solidFill>
                <a:latin typeface="Times New Roman" panose="02020603050405020304" pitchFamily="18" charset="0"/>
                <a:cs typeface="Times New Roman" panose="02020603050405020304" pitchFamily="18" charset="0"/>
              </a:rPr>
              <a:t>accuracy.</a:t>
            </a: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Best results seen in NV (Nevus) class with F1 = 0.75.</a:t>
            </a:r>
          </a:p>
          <a:p>
            <a:pPr>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Poor generalization for minority classes like SCC, AK, and VASC.</a:t>
            </a:r>
          </a:p>
          <a:p>
            <a:pPr marL="0" indent="0">
              <a:buNone/>
            </a:pPr>
            <a:endParaRPr lang="en-IN" sz="2000" dirty="0">
              <a:latin typeface="Times New Roman" panose="02020603050405020304" pitchFamily="18" charset="0"/>
              <a:cs typeface="Times New Roman" panose="02020603050405020304" pitchFamily="18" charset="0"/>
            </a:endParaRPr>
          </a:p>
        </p:txBody>
      </p:sp>
      <p:graphicFrame>
        <p:nvGraphicFramePr>
          <p:cNvPr id="7" name="Table 6">
            <a:extLst>
              <a:ext uri="{FF2B5EF4-FFF2-40B4-BE49-F238E27FC236}">
                <a16:creationId xmlns:a16="http://schemas.microsoft.com/office/drawing/2014/main" id="{4D525C1E-5357-1961-2A83-ABD7E8C44D62}"/>
              </a:ext>
            </a:extLst>
          </p:cNvPr>
          <p:cNvGraphicFramePr>
            <a:graphicFrameLocks noGrp="1"/>
          </p:cNvGraphicFramePr>
          <p:nvPr>
            <p:extLst>
              <p:ext uri="{D42A27DB-BD31-4B8C-83A1-F6EECF244321}">
                <p14:modId xmlns:p14="http://schemas.microsoft.com/office/powerpoint/2010/main" val="3558762825"/>
              </p:ext>
            </p:extLst>
          </p:nvPr>
        </p:nvGraphicFramePr>
        <p:xfrm>
          <a:off x="2283225" y="1447800"/>
          <a:ext cx="7332722" cy="3664970"/>
        </p:xfrm>
        <a:graphic>
          <a:graphicData uri="http://schemas.openxmlformats.org/drawingml/2006/table">
            <a:tbl>
              <a:tblPr firstRow="1" bandRow="1">
                <a:tableStyleId>{5940675A-B579-460E-94D1-54222C63F5DA}</a:tableStyleId>
              </a:tblPr>
              <a:tblGrid>
                <a:gridCol w="1259190">
                  <a:extLst>
                    <a:ext uri="{9D8B030D-6E8A-4147-A177-3AD203B41FA5}">
                      <a16:colId xmlns:a16="http://schemas.microsoft.com/office/drawing/2014/main" val="547565632"/>
                    </a:ext>
                  </a:extLst>
                </a:gridCol>
                <a:gridCol w="1518383">
                  <a:extLst>
                    <a:ext uri="{9D8B030D-6E8A-4147-A177-3AD203B41FA5}">
                      <a16:colId xmlns:a16="http://schemas.microsoft.com/office/drawing/2014/main" val="3932427514"/>
                    </a:ext>
                  </a:extLst>
                </a:gridCol>
                <a:gridCol w="1518383">
                  <a:extLst>
                    <a:ext uri="{9D8B030D-6E8A-4147-A177-3AD203B41FA5}">
                      <a16:colId xmlns:a16="http://schemas.microsoft.com/office/drawing/2014/main" val="2730873222"/>
                    </a:ext>
                  </a:extLst>
                </a:gridCol>
                <a:gridCol w="1518383">
                  <a:extLst>
                    <a:ext uri="{9D8B030D-6E8A-4147-A177-3AD203B41FA5}">
                      <a16:colId xmlns:a16="http://schemas.microsoft.com/office/drawing/2014/main" val="4260931648"/>
                    </a:ext>
                  </a:extLst>
                </a:gridCol>
                <a:gridCol w="1518383">
                  <a:extLst>
                    <a:ext uri="{9D8B030D-6E8A-4147-A177-3AD203B41FA5}">
                      <a16:colId xmlns:a16="http://schemas.microsoft.com/office/drawing/2014/main" val="227683519"/>
                    </a:ext>
                  </a:extLst>
                </a:gridCol>
              </a:tblGrid>
              <a:tr h="366497">
                <a:tc>
                  <a:txBody>
                    <a:bodyPr/>
                    <a:lstStyle/>
                    <a:p>
                      <a:pPr>
                        <a:buNone/>
                      </a:pPr>
                      <a:r>
                        <a:rPr lang="en-IN" sz="1800" b="1" dirty="0">
                          <a:latin typeface="Times New Roman" panose="02020603050405020304" pitchFamily="18" charset="0"/>
                          <a:cs typeface="Times New Roman" panose="02020603050405020304" pitchFamily="18" charset="0"/>
                        </a:rPr>
                        <a:t>Class</a:t>
                      </a:r>
                    </a:p>
                  </a:txBody>
                  <a:tcPr anchor="ctr"/>
                </a:tc>
                <a:tc>
                  <a:txBody>
                    <a:bodyPr/>
                    <a:lstStyle/>
                    <a:p>
                      <a:pPr>
                        <a:buNone/>
                      </a:pPr>
                      <a:r>
                        <a:rPr lang="en-IN" sz="1800" b="1">
                          <a:latin typeface="Times New Roman" panose="02020603050405020304" pitchFamily="18" charset="0"/>
                          <a:cs typeface="Times New Roman" panose="02020603050405020304" pitchFamily="18" charset="0"/>
                        </a:rPr>
                        <a:t>Precision</a:t>
                      </a:r>
                    </a:p>
                  </a:txBody>
                  <a:tcPr anchor="ctr"/>
                </a:tc>
                <a:tc>
                  <a:txBody>
                    <a:bodyPr/>
                    <a:lstStyle/>
                    <a:p>
                      <a:pPr>
                        <a:buNone/>
                      </a:pPr>
                      <a:r>
                        <a:rPr lang="en-IN" sz="1800" b="1">
                          <a:latin typeface="Times New Roman" panose="02020603050405020304" pitchFamily="18" charset="0"/>
                          <a:cs typeface="Times New Roman" panose="02020603050405020304" pitchFamily="18" charset="0"/>
                        </a:rPr>
                        <a:t>Recall</a:t>
                      </a:r>
                    </a:p>
                  </a:txBody>
                  <a:tcPr anchor="ctr"/>
                </a:tc>
                <a:tc>
                  <a:txBody>
                    <a:bodyPr/>
                    <a:lstStyle/>
                    <a:p>
                      <a:pPr>
                        <a:buNone/>
                      </a:pPr>
                      <a:r>
                        <a:rPr lang="en-IN" sz="1800" b="1">
                          <a:latin typeface="Times New Roman" panose="02020603050405020304" pitchFamily="18" charset="0"/>
                          <a:cs typeface="Times New Roman" panose="02020603050405020304" pitchFamily="18" charset="0"/>
                        </a:rPr>
                        <a:t>F1-Score</a:t>
                      </a:r>
                    </a:p>
                  </a:txBody>
                  <a:tcPr anchor="ctr"/>
                </a:tc>
                <a:tc>
                  <a:txBody>
                    <a:bodyPr/>
                    <a:lstStyle/>
                    <a:p>
                      <a:pPr>
                        <a:buNone/>
                      </a:pPr>
                      <a:r>
                        <a:rPr lang="en-IN" sz="1800" b="1" dirty="0">
                          <a:latin typeface="Times New Roman" panose="02020603050405020304" pitchFamily="18" charset="0"/>
                          <a:cs typeface="Times New Roman" panose="02020603050405020304" pitchFamily="18" charset="0"/>
                        </a:rPr>
                        <a:t>Support</a:t>
                      </a:r>
                    </a:p>
                  </a:txBody>
                  <a:tcPr anchor="ctr"/>
                </a:tc>
                <a:extLst>
                  <a:ext uri="{0D108BD9-81ED-4DB2-BD59-A6C34878D82A}">
                    <a16:rowId xmlns:a16="http://schemas.microsoft.com/office/drawing/2014/main" val="117615104"/>
                  </a:ext>
                </a:extLst>
              </a:tr>
              <a:tr h="366497">
                <a:tc>
                  <a:txBody>
                    <a:bodyPr/>
                    <a:lstStyle/>
                    <a:p>
                      <a:pPr>
                        <a:buNone/>
                      </a:pPr>
                      <a:r>
                        <a:rPr lang="en-IN" sz="1800">
                          <a:latin typeface="Times New Roman" panose="02020603050405020304" pitchFamily="18" charset="0"/>
                          <a:cs typeface="Times New Roman" panose="02020603050405020304" pitchFamily="18" charset="0"/>
                        </a:rPr>
                        <a:t>MEL</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0.42</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0.40</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0.41</a:t>
                      </a:r>
                    </a:p>
                  </a:txBody>
                  <a:tcPr anchor="ctr"/>
                </a:tc>
                <a:tc>
                  <a:txBody>
                    <a:bodyPr/>
                    <a:lstStyle/>
                    <a:p>
                      <a:pPr>
                        <a:buNone/>
                      </a:pPr>
                      <a:r>
                        <a:rPr lang="en-IN" sz="1800">
                          <a:latin typeface="Times New Roman" panose="02020603050405020304" pitchFamily="18" charset="0"/>
                          <a:cs typeface="Times New Roman" panose="02020603050405020304" pitchFamily="18" charset="0"/>
                        </a:rPr>
                        <a:t>362</a:t>
                      </a:r>
                    </a:p>
                  </a:txBody>
                  <a:tcPr anchor="ctr"/>
                </a:tc>
                <a:extLst>
                  <a:ext uri="{0D108BD9-81ED-4DB2-BD59-A6C34878D82A}">
                    <a16:rowId xmlns:a16="http://schemas.microsoft.com/office/drawing/2014/main" val="475421488"/>
                  </a:ext>
                </a:extLst>
              </a:tr>
              <a:tr h="366497">
                <a:tc>
                  <a:txBody>
                    <a:bodyPr/>
                    <a:lstStyle/>
                    <a:p>
                      <a:pPr>
                        <a:buNone/>
                      </a:pPr>
                      <a:r>
                        <a:rPr lang="en-IN" sz="1800">
                          <a:latin typeface="Times New Roman" panose="02020603050405020304" pitchFamily="18" charset="0"/>
                          <a:cs typeface="Times New Roman" panose="02020603050405020304" pitchFamily="18" charset="0"/>
                        </a:rPr>
                        <a:t>NV</a:t>
                      </a:r>
                    </a:p>
                  </a:txBody>
                  <a:tcPr anchor="ctr"/>
                </a:tc>
                <a:tc>
                  <a:txBody>
                    <a:bodyPr/>
                    <a:lstStyle/>
                    <a:p>
                      <a:pPr>
                        <a:buNone/>
                      </a:pPr>
                      <a:r>
                        <a:rPr lang="en-IN" sz="1800">
                          <a:latin typeface="Times New Roman" panose="02020603050405020304" pitchFamily="18" charset="0"/>
                          <a:cs typeface="Times New Roman" panose="02020603050405020304" pitchFamily="18" charset="0"/>
                        </a:rPr>
                        <a:t>0.83</a:t>
                      </a:r>
                    </a:p>
                  </a:txBody>
                  <a:tcPr anchor="ctr"/>
                </a:tc>
                <a:tc>
                  <a:txBody>
                    <a:bodyPr/>
                    <a:lstStyle/>
                    <a:p>
                      <a:pPr>
                        <a:buNone/>
                      </a:pPr>
                      <a:r>
                        <a:rPr lang="en-IN" sz="1800">
                          <a:latin typeface="Times New Roman" panose="02020603050405020304" pitchFamily="18" charset="0"/>
                          <a:cs typeface="Times New Roman" panose="02020603050405020304" pitchFamily="18" charset="0"/>
                        </a:rPr>
                        <a:t>0.68</a:t>
                      </a:r>
                    </a:p>
                  </a:txBody>
                  <a:tcPr anchor="ctr"/>
                </a:tc>
                <a:tc>
                  <a:txBody>
                    <a:bodyPr/>
                    <a:lstStyle/>
                    <a:p>
                      <a:pPr>
                        <a:buNone/>
                      </a:pPr>
                      <a:r>
                        <a:rPr lang="en-IN" sz="1800">
                          <a:latin typeface="Times New Roman" panose="02020603050405020304" pitchFamily="18" charset="0"/>
                          <a:cs typeface="Times New Roman" panose="02020603050405020304" pitchFamily="18" charset="0"/>
                        </a:rPr>
                        <a:t>0.75</a:t>
                      </a:r>
                    </a:p>
                  </a:txBody>
                  <a:tcPr anchor="ctr"/>
                </a:tc>
                <a:tc>
                  <a:txBody>
                    <a:bodyPr/>
                    <a:lstStyle/>
                    <a:p>
                      <a:pPr>
                        <a:buNone/>
                      </a:pPr>
                      <a:r>
                        <a:rPr lang="en-IN" sz="1800">
                          <a:latin typeface="Times New Roman" panose="02020603050405020304" pitchFamily="18" charset="0"/>
                          <a:cs typeface="Times New Roman" panose="02020603050405020304" pitchFamily="18" charset="0"/>
                        </a:rPr>
                        <a:t>1030</a:t>
                      </a:r>
                    </a:p>
                  </a:txBody>
                  <a:tcPr anchor="ctr"/>
                </a:tc>
                <a:extLst>
                  <a:ext uri="{0D108BD9-81ED-4DB2-BD59-A6C34878D82A}">
                    <a16:rowId xmlns:a16="http://schemas.microsoft.com/office/drawing/2014/main" val="3163167557"/>
                  </a:ext>
                </a:extLst>
              </a:tr>
              <a:tr h="366497">
                <a:tc>
                  <a:txBody>
                    <a:bodyPr/>
                    <a:lstStyle/>
                    <a:p>
                      <a:pPr>
                        <a:buNone/>
                      </a:pPr>
                      <a:r>
                        <a:rPr lang="en-IN" sz="1800">
                          <a:latin typeface="Times New Roman" panose="02020603050405020304" pitchFamily="18" charset="0"/>
                          <a:cs typeface="Times New Roman" panose="02020603050405020304" pitchFamily="18" charset="0"/>
                        </a:rPr>
                        <a:t>BCC</a:t>
                      </a:r>
                    </a:p>
                  </a:txBody>
                  <a:tcPr anchor="ctr"/>
                </a:tc>
                <a:tc>
                  <a:txBody>
                    <a:bodyPr/>
                    <a:lstStyle/>
                    <a:p>
                      <a:pPr>
                        <a:buNone/>
                      </a:pPr>
                      <a:r>
                        <a:rPr lang="en-IN" sz="1800">
                          <a:latin typeface="Times New Roman" panose="02020603050405020304" pitchFamily="18" charset="0"/>
                          <a:cs typeface="Times New Roman" panose="02020603050405020304" pitchFamily="18" charset="0"/>
                        </a:rPr>
                        <a:t>0.53</a:t>
                      </a:r>
                    </a:p>
                  </a:txBody>
                  <a:tcPr anchor="ctr"/>
                </a:tc>
                <a:tc>
                  <a:txBody>
                    <a:bodyPr/>
                    <a:lstStyle/>
                    <a:p>
                      <a:pPr>
                        <a:buNone/>
                      </a:pPr>
                      <a:r>
                        <a:rPr lang="en-IN" sz="1800">
                          <a:latin typeface="Times New Roman" panose="02020603050405020304" pitchFamily="18" charset="0"/>
                          <a:cs typeface="Times New Roman" panose="02020603050405020304" pitchFamily="18" charset="0"/>
                        </a:rPr>
                        <a:t>0.38</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0.45</a:t>
                      </a:r>
                    </a:p>
                  </a:txBody>
                  <a:tcPr anchor="ctr"/>
                </a:tc>
                <a:tc>
                  <a:txBody>
                    <a:bodyPr/>
                    <a:lstStyle/>
                    <a:p>
                      <a:pPr>
                        <a:buNone/>
                      </a:pPr>
                      <a:r>
                        <a:rPr lang="en-IN" sz="1800">
                          <a:latin typeface="Times New Roman" panose="02020603050405020304" pitchFamily="18" charset="0"/>
                          <a:cs typeface="Times New Roman" panose="02020603050405020304" pitchFamily="18" charset="0"/>
                        </a:rPr>
                        <a:t>266</a:t>
                      </a:r>
                    </a:p>
                  </a:txBody>
                  <a:tcPr anchor="ctr"/>
                </a:tc>
                <a:extLst>
                  <a:ext uri="{0D108BD9-81ED-4DB2-BD59-A6C34878D82A}">
                    <a16:rowId xmlns:a16="http://schemas.microsoft.com/office/drawing/2014/main" val="2898046345"/>
                  </a:ext>
                </a:extLst>
              </a:tr>
              <a:tr h="366497">
                <a:tc>
                  <a:txBody>
                    <a:bodyPr/>
                    <a:lstStyle/>
                    <a:p>
                      <a:pPr>
                        <a:buNone/>
                      </a:pPr>
                      <a:r>
                        <a:rPr lang="en-IN" sz="1800">
                          <a:latin typeface="Times New Roman" panose="02020603050405020304" pitchFamily="18" charset="0"/>
                          <a:cs typeface="Times New Roman" panose="02020603050405020304" pitchFamily="18" charset="0"/>
                        </a:rPr>
                        <a:t>AK</a:t>
                      </a:r>
                    </a:p>
                  </a:txBody>
                  <a:tcPr anchor="ctr"/>
                </a:tc>
                <a:tc>
                  <a:txBody>
                    <a:bodyPr/>
                    <a:lstStyle/>
                    <a:p>
                      <a:pPr>
                        <a:buNone/>
                      </a:pPr>
                      <a:r>
                        <a:rPr lang="en-IN" sz="1800">
                          <a:latin typeface="Times New Roman" panose="02020603050405020304" pitchFamily="18" charset="0"/>
                          <a:cs typeface="Times New Roman" panose="02020603050405020304" pitchFamily="18" charset="0"/>
                        </a:rPr>
                        <a:t>0.52</a:t>
                      </a:r>
                    </a:p>
                  </a:txBody>
                  <a:tcPr anchor="ctr"/>
                </a:tc>
                <a:tc>
                  <a:txBody>
                    <a:bodyPr/>
                    <a:lstStyle/>
                    <a:p>
                      <a:pPr>
                        <a:buNone/>
                      </a:pPr>
                      <a:r>
                        <a:rPr lang="en-IN" sz="1800">
                          <a:latin typeface="Times New Roman" panose="02020603050405020304" pitchFamily="18" charset="0"/>
                          <a:cs typeface="Times New Roman" panose="02020603050405020304" pitchFamily="18" charset="0"/>
                        </a:rPr>
                        <a:t>0.16</a:t>
                      </a:r>
                    </a:p>
                  </a:txBody>
                  <a:tcPr anchor="ctr"/>
                </a:tc>
                <a:tc>
                  <a:txBody>
                    <a:bodyPr/>
                    <a:lstStyle/>
                    <a:p>
                      <a:pPr>
                        <a:buNone/>
                      </a:pPr>
                      <a:r>
                        <a:rPr lang="en-IN" sz="1800">
                          <a:latin typeface="Times New Roman" panose="02020603050405020304" pitchFamily="18" charset="0"/>
                          <a:cs typeface="Times New Roman" panose="02020603050405020304" pitchFamily="18" charset="0"/>
                        </a:rPr>
                        <a:t>0.24</a:t>
                      </a:r>
                    </a:p>
                  </a:txBody>
                  <a:tcPr anchor="ctr"/>
                </a:tc>
                <a:tc>
                  <a:txBody>
                    <a:bodyPr/>
                    <a:lstStyle/>
                    <a:p>
                      <a:pPr>
                        <a:buNone/>
                      </a:pPr>
                      <a:r>
                        <a:rPr lang="en-IN" sz="1800">
                          <a:latin typeface="Times New Roman" panose="02020603050405020304" pitchFamily="18" charset="0"/>
                          <a:cs typeface="Times New Roman" panose="02020603050405020304" pitchFamily="18" charset="0"/>
                        </a:rPr>
                        <a:t>70</a:t>
                      </a:r>
                    </a:p>
                  </a:txBody>
                  <a:tcPr anchor="ctr"/>
                </a:tc>
                <a:extLst>
                  <a:ext uri="{0D108BD9-81ED-4DB2-BD59-A6C34878D82A}">
                    <a16:rowId xmlns:a16="http://schemas.microsoft.com/office/drawing/2014/main" val="4258629487"/>
                  </a:ext>
                </a:extLst>
              </a:tr>
              <a:tr h="366497">
                <a:tc>
                  <a:txBody>
                    <a:bodyPr/>
                    <a:lstStyle/>
                    <a:p>
                      <a:pPr>
                        <a:buNone/>
                      </a:pPr>
                      <a:r>
                        <a:rPr lang="en-IN" sz="1800">
                          <a:latin typeface="Times New Roman" panose="02020603050405020304" pitchFamily="18" charset="0"/>
                          <a:cs typeface="Times New Roman" panose="02020603050405020304" pitchFamily="18" charset="0"/>
                        </a:rPr>
                        <a:t>BKL</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0.41</a:t>
                      </a:r>
                    </a:p>
                  </a:txBody>
                  <a:tcPr anchor="ctr"/>
                </a:tc>
                <a:tc>
                  <a:txBody>
                    <a:bodyPr/>
                    <a:lstStyle/>
                    <a:p>
                      <a:pPr>
                        <a:buNone/>
                      </a:pPr>
                      <a:r>
                        <a:rPr lang="en-IN" sz="1800">
                          <a:latin typeface="Times New Roman" panose="02020603050405020304" pitchFamily="18" charset="0"/>
                          <a:cs typeface="Times New Roman" panose="02020603050405020304" pitchFamily="18" charset="0"/>
                        </a:rPr>
                        <a:t>0.34</a:t>
                      </a:r>
                    </a:p>
                  </a:txBody>
                  <a:tcPr anchor="ctr"/>
                </a:tc>
                <a:tc>
                  <a:txBody>
                    <a:bodyPr/>
                    <a:lstStyle/>
                    <a:p>
                      <a:pPr>
                        <a:buNone/>
                      </a:pPr>
                      <a:r>
                        <a:rPr lang="en-IN" sz="1800">
                          <a:latin typeface="Times New Roman" panose="02020603050405020304" pitchFamily="18" charset="0"/>
                          <a:cs typeface="Times New Roman" panose="02020603050405020304" pitchFamily="18" charset="0"/>
                        </a:rPr>
                        <a:t>0.37</a:t>
                      </a:r>
                    </a:p>
                  </a:txBody>
                  <a:tcPr anchor="ctr"/>
                </a:tc>
                <a:tc>
                  <a:txBody>
                    <a:bodyPr/>
                    <a:lstStyle/>
                    <a:p>
                      <a:pPr>
                        <a:buNone/>
                      </a:pPr>
                      <a:r>
                        <a:rPr lang="en-IN" sz="1800">
                          <a:latin typeface="Times New Roman" panose="02020603050405020304" pitchFamily="18" charset="0"/>
                          <a:cs typeface="Times New Roman" panose="02020603050405020304" pitchFamily="18" charset="0"/>
                        </a:rPr>
                        <a:t>210</a:t>
                      </a:r>
                    </a:p>
                  </a:txBody>
                  <a:tcPr anchor="ctr"/>
                </a:tc>
                <a:extLst>
                  <a:ext uri="{0D108BD9-81ED-4DB2-BD59-A6C34878D82A}">
                    <a16:rowId xmlns:a16="http://schemas.microsoft.com/office/drawing/2014/main" val="2048801111"/>
                  </a:ext>
                </a:extLst>
              </a:tr>
              <a:tr h="366497">
                <a:tc>
                  <a:txBody>
                    <a:bodyPr/>
                    <a:lstStyle/>
                    <a:p>
                      <a:pPr>
                        <a:buNone/>
                      </a:pPr>
                      <a:r>
                        <a:rPr lang="en-IN" sz="1800">
                          <a:latin typeface="Times New Roman" panose="02020603050405020304" pitchFamily="18" charset="0"/>
                          <a:cs typeface="Times New Roman" panose="02020603050405020304" pitchFamily="18" charset="0"/>
                        </a:rPr>
                        <a:t>DF</a:t>
                      </a:r>
                    </a:p>
                  </a:txBody>
                  <a:tcPr anchor="ctr"/>
                </a:tc>
                <a:tc>
                  <a:txBody>
                    <a:bodyPr/>
                    <a:lstStyle/>
                    <a:p>
                      <a:pPr>
                        <a:buNone/>
                      </a:pPr>
                      <a:r>
                        <a:rPr lang="en-IN" sz="1800">
                          <a:latin typeface="Times New Roman" panose="02020603050405020304" pitchFamily="18" charset="0"/>
                          <a:cs typeface="Times New Roman" panose="02020603050405020304" pitchFamily="18" charset="0"/>
                        </a:rPr>
                        <a:t>0.55</a:t>
                      </a:r>
                    </a:p>
                  </a:txBody>
                  <a:tcPr anchor="ctr"/>
                </a:tc>
                <a:tc>
                  <a:txBody>
                    <a:bodyPr/>
                    <a:lstStyle/>
                    <a:p>
                      <a:pPr>
                        <a:buNone/>
                      </a:pPr>
                      <a:r>
                        <a:rPr lang="en-IN" sz="1800">
                          <a:latin typeface="Times New Roman" panose="02020603050405020304" pitchFamily="18" charset="0"/>
                          <a:cs typeface="Times New Roman" panose="02020603050405020304" pitchFamily="18" charset="0"/>
                        </a:rPr>
                        <a:t>0.32</a:t>
                      </a:r>
                    </a:p>
                  </a:txBody>
                  <a:tcPr anchor="ctr"/>
                </a:tc>
                <a:tc>
                  <a:txBody>
                    <a:bodyPr/>
                    <a:lstStyle/>
                    <a:p>
                      <a:pPr>
                        <a:buNone/>
                      </a:pPr>
                      <a:r>
                        <a:rPr lang="en-IN" sz="1800">
                          <a:latin typeface="Times New Roman" panose="02020603050405020304" pitchFamily="18" charset="0"/>
                          <a:cs typeface="Times New Roman" panose="02020603050405020304" pitchFamily="18" charset="0"/>
                        </a:rPr>
                        <a:t>0.40</a:t>
                      </a:r>
                    </a:p>
                  </a:txBody>
                  <a:tcPr anchor="ctr"/>
                </a:tc>
                <a:tc>
                  <a:txBody>
                    <a:bodyPr/>
                    <a:lstStyle/>
                    <a:p>
                      <a:pPr>
                        <a:buNone/>
                      </a:pPr>
                      <a:r>
                        <a:rPr lang="en-IN" sz="1800">
                          <a:latin typeface="Times New Roman" panose="02020603050405020304" pitchFamily="18" charset="0"/>
                          <a:cs typeface="Times New Roman" panose="02020603050405020304" pitchFamily="18" charset="0"/>
                        </a:rPr>
                        <a:t>19</a:t>
                      </a:r>
                    </a:p>
                  </a:txBody>
                  <a:tcPr anchor="ctr"/>
                </a:tc>
                <a:extLst>
                  <a:ext uri="{0D108BD9-81ED-4DB2-BD59-A6C34878D82A}">
                    <a16:rowId xmlns:a16="http://schemas.microsoft.com/office/drawing/2014/main" val="640570474"/>
                  </a:ext>
                </a:extLst>
              </a:tr>
              <a:tr h="366497">
                <a:tc>
                  <a:txBody>
                    <a:bodyPr/>
                    <a:lstStyle/>
                    <a:p>
                      <a:pPr>
                        <a:buNone/>
                      </a:pPr>
                      <a:r>
                        <a:rPr lang="en-IN" sz="1800">
                          <a:latin typeface="Times New Roman" panose="02020603050405020304" pitchFamily="18" charset="0"/>
                          <a:cs typeface="Times New Roman" panose="02020603050405020304" pitchFamily="18" charset="0"/>
                        </a:rPr>
                        <a:t>VASC</a:t>
                      </a:r>
                    </a:p>
                  </a:txBody>
                  <a:tcPr anchor="ctr"/>
                </a:tc>
                <a:tc>
                  <a:txBody>
                    <a:bodyPr/>
                    <a:lstStyle/>
                    <a:p>
                      <a:pPr>
                        <a:buNone/>
                      </a:pPr>
                      <a:r>
                        <a:rPr lang="en-IN" sz="1800">
                          <a:latin typeface="Times New Roman" panose="02020603050405020304" pitchFamily="18" charset="0"/>
                          <a:cs typeface="Times New Roman" panose="02020603050405020304" pitchFamily="18" charset="0"/>
                        </a:rPr>
                        <a:t>0.83</a:t>
                      </a:r>
                    </a:p>
                  </a:txBody>
                  <a:tcPr anchor="ctr"/>
                </a:tc>
                <a:tc>
                  <a:txBody>
                    <a:bodyPr/>
                    <a:lstStyle/>
                    <a:p>
                      <a:pPr>
                        <a:buNone/>
                      </a:pPr>
                      <a:r>
                        <a:rPr lang="en-IN" sz="1800">
                          <a:latin typeface="Times New Roman" panose="02020603050405020304" pitchFamily="18" charset="0"/>
                          <a:cs typeface="Times New Roman" panose="02020603050405020304" pitchFamily="18" charset="0"/>
                        </a:rPr>
                        <a:t>0.25</a:t>
                      </a:r>
                    </a:p>
                  </a:txBody>
                  <a:tcPr anchor="ctr"/>
                </a:tc>
                <a:tc>
                  <a:txBody>
                    <a:bodyPr/>
                    <a:lstStyle/>
                    <a:p>
                      <a:pPr>
                        <a:buNone/>
                      </a:pPr>
                      <a:r>
                        <a:rPr lang="en-IN" sz="1800">
                          <a:latin typeface="Times New Roman" panose="02020603050405020304" pitchFamily="18" charset="0"/>
                          <a:cs typeface="Times New Roman" panose="02020603050405020304" pitchFamily="18" charset="0"/>
                        </a:rPr>
                        <a:t>0.38</a:t>
                      </a:r>
                    </a:p>
                  </a:txBody>
                  <a:tcPr anchor="ctr"/>
                </a:tc>
                <a:tc>
                  <a:txBody>
                    <a:bodyPr/>
                    <a:lstStyle/>
                    <a:p>
                      <a:pPr>
                        <a:buNone/>
                      </a:pPr>
                      <a:r>
                        <a:rPr lang="en-IN" sz="1800">
                          <a:latin typeface="Times New Roman" panose="02020603050405020304" pitchFamily="18" charset="0"/>
                          <a:cs typeface="Times New Roman" panose="02020603050405020304" pitchFamily="18" charset="0"/>
                        </a:rPr>
                        <a:t>20</a:t>
                      </a:r>
                    </a:p>
                  </a:txBody>
                  <a:tcPr anchor="ctr"/>
                </a:tc>
                <a:extLst>
                  <a:ext uri="{0D108BD9-81ED-4DB2-BD59-A6C34878D82A}">
                    <a16:rowId xmlns:a16="http://schemas.microsoft.com/office/drawing/2014/main" val="294287700"/>
                  </a:ext>
                </a:extLst>
              </a:tr>
              <a:tr h="366497">
                <a:tc>
                  <a:txBody>
                    <a:bodyPr/>
                    <a:lstStyle/>
                    <a:p>
                      <a:pPr>
                        <a:buNone/>
                      </a:pPr>
                      <a:r>
                        <a:rPr lang="en-IN" sz="1800">
                          <a:latin typeface="Times New Roman" panose="02020603050405020304" pitchFamily="18" charset="0"/>
                          <a:cs typeface="Times New Roman" panose="02020603050405020304" pitchFamily="18" charset="0"/>
                        </a:rPr>
                        <a:t>SCC</a:t>
                      </a:r>
                    </a:p>
                  </a:txBody>
                  <a:tcPr anchor="ctr"/>
                </a:tc>
                <a:tc>
                  <a:txBody>
                    <a:bodyPr/>
                    <a:lstStyle/>
                    <a:p>
                      <a:pPr>
                        <a:buNone/>
                      </a:pPr>
                      <a:r>
                        <a:rPr lang="en-IN" sz="1800">
                          <a:latin typeface="Times New Roman" panose="02020603050405020304" pitchFamily="18" charset="0"/>
                          <a:cs typeface="Times New Roman" panose="02020603050405020304" pitchFamily="18" charset="0"/>
                        </a:rPr>
                        <a:t>0.29</a:t>
                      </a:r>
                    </a:p>
                  </a:txBody>
                  <a:tcPr anchor="ctr"/>
                </a:tc>
                <a:tc>
                  <a:txBody>
                    <a:bodyPr/>
                    <a:lstStyle/>
                    <a:p>
                      <a:pPr>
                        <a:buNone/>
                      </a:pPr>
                      <a:r>
                        <a:rPr lang="en-IN" sz="1800">
                          <a:latin typeface="Times New Roman" panose="02020603050405020304" pitchFamily="18" charset="0"/>
                          <a:cs typeface="Times New Roman" panose="02020603050405020304" pitchFamily="18" charset="0"/>
                        </a:rPr>
                        <a:t>0.10</a:t>
                      </a:r>
                    </a:p>
                  </a:txBody>
                  <a:tcPr anchor="ctr"/>
                </a:tc>
                <a:tc>
                  <a:txBody>
                    <a:bodyPr/>
                    <a:lstStyle/>
                    <a:p>
                      <a:pPr>
                        <a:buNone/>
                      </a:pPr>
                      <a:r>
                        <a:rPr lang="en-IN" sz="1800">
                          <a:latin typeface="Times New Roman" panose="02020603050405020304" pitchFamily="18" charset="0"/>
                          <a:cs typeface="Times New Roman" panose="02020603050405020304" pitchFamily="18" charset="0"/>
                        </a:rPr>
                        <a:t>0.15</a:t>
                      </a:r>
                    </a:p>
                  </a:txBody>
                  <a:tcPr anchor="ctr"/>
                </a:tc>
                <a:tc>
                  <a:txBody>
                    <a:bodyPr/>
                    <a:lstStyle/>
                    <a:p>
                      <a:pPr>
                        <a:buNone/>
                      </a:pPr>
                      <a:r>
                        <a:rPr lang="en-IN" sz="1800" dirty="0">
                          <a:latin typeface="Times New Roman" panose="02020603050405020304" pitchFamily="18" charset="0"/>
                          <a:cs typeface="Times New Roman" panose="02020603050405020304" pitchFamily="18" charset="0"/>
                        </a:rPr>
                        <a:t>50</a:t>
                      </a:r>
                    </a:p>
                  </a:txBody>
                  <a:tcPr anchor="ctr"/>
                </a:tc>
                <a:extLst>
                  <a:ext uri="{0D108BD9-81ED-4DB2-BD59-A6C34878D82A}">
                    <a16:rowId xmlns:a16="http://schemas.microsoft.com/office/drawing/2014/main" val="976802664"/>
                  </a:ext>
                </a:extLst>
              </a:tr>
              <a:tr h="366497">
                <a:tc>
                  <a:txBody>
                    <a:bodyPr/>
                    <a:lstStyle/>
                    <a:p>
                      <a:pPr>
                        <a:buNone/>
                      </a:pPr>
                      <a:r>
                        <a:rPr lang="en-IN" sz="1800" b="1">
                          <a:latin typeface="Times New Roman" panose="02020603050405020304" pitchFamily="18" charset="0"/>
                          <a:cs typeface="Times New Roman" panose="02020603050405020304" pitchFamily="18" charset="0"/>
                        </a:rPr>
                        <a:t>Accuracy</a:t>
                      </a:r>
                      <a:endParaRPr lang="en-IN" sz="1800">
                        <a:latin typeface="Times New Roman" panose="02020603050405020304" pitchFamily="18" charset="0"/>
                        <a:cs typeface="Times New Roman" panose="02020603050405020304" pitchFamily="18" charset="0"/>
                      </a:endParaRPr>
                    </a:p>
                  </a:txBody>
                  <a:tcPr anchor="ctr"/>
                </a:tc>
                <a:tc>
                  <a:txBody>
                    <a:bodyPr/>
                    <a:lstStyle/>
                    <a:p>
                      <a:pPr>
                        <a:buNone/>
                      </a:pPr>
                      <a:r>
                        <a:rPr lang="en-IN" sz="1800">
                          <a:latin typeface="Times New Roman" panose="02020603050405020304" pitchFamily="18" charset="0"/>
                          <a:cs typeface="Times New Roman" panose="02020603050405020304" pitchFamily="18" charset="0"/>
                        </a:rPr>
                        <a:t>-</a:t>
                      </a:r>
                    </a:p>
                  </a:txBody>
                  <a:tcPr anchor="ctr"/>
                </a:tc>
                <a:tc>
                  <a:txBody>
                    <a:bodyPr/>
                    <a:lstStyle/>
                    <a:p>
                      <a:pPr>
                        <a:buNone/>
                      </a:pPr>
                      <a:r>
                        <a:rPr lang="en-IN" sz="1800">
                          <a:latin typeface="Times New Roman" panose="02020603050405020304" pitchFamily="18" charset="0"/>
                          <a:cs typeface="Times New Roman" panose="02020603050405020304" pitchFamily="18" charset="0"/>
                        </a:rPr>
                        <a:t>-</a:t>
                      </a:r>
                    </a:p>
                  </a:txBody>
                  <a:tcPr anchor="ctr"/>
                </a:tc>
                <a:tc>
                  <a:txBody>
                    <a:bodyPr/>
                    <a:lstStyle/>
                    <a:p>
                      <a:pPr>
                        <a:buNone/>
                      </a:pPr>
                      <a:r>
                        <a:rPr lang="en-IN" sz="1800" b="1">
                          <a:latin typeface="Times New Roman" panose="02020603050405020304" pitchFamily="18" charset="0"/>
                          <a:cs typeface="Times New Roman" panose="02020603050405020304" pitchFamily="18" charset="0"/>
                        </a:rPr>
                        <a:t>50%</a:t>
                      </a:r>
                      <a:endParaRPr lang="en-IN" sz="1800">
                        <a:latin typeface="Times New Roman" panose="02020603050405020304" pitchFamily="18" charset="0"/>
                        <a:cs typeface="Times New Roman" panose="02020603050405020304" pitchFamily="18" charset="0"/>
                      </a:endParaRPr>
                    </a:p>
                  </a:txBody>
                  <a:tcPr anchor="ctr"/>
                </a:tc>
                <a:tc>
                  <a:txBody>
                    <a:bodyPr/>
                    <a:lstStyle/>
                    <a:p>
                      <a:pPr>
                        <a:buNone/>
                      </a:pPr>
                      <a:r>
                        <a:rPr lang="en-IN" sz="1800" dirty="0">
                          <a:latin typeface="Times New Roman" panose="02020603050405020304" pitchFamily="18" charset="0"/>
                          <a:cs typeface="Times New Roman" panose="02020603050405020304" pitchFamily="18" charset="0"/>
                        </a:rPr>
                        <a:t>-</a:t>
                      </a:r>
                    </a:p>
                  </a:txBody>
                  <a:tcPr anchor="ctr"/>
                </a:tc>
                <a:extLst>
                  <a:ext uri="{0D108BD9-81ED-4DB2-BD59-A6C34878D82A}">
                    <a16:rowId xmlns:a16="http://schemas.microsoft.com/office/drawing/2014/main" val="3203593525"/>
                  </a:ext>
                </a:extLst>
              </a:tr>
            </a:tbl>
          </a:graphicData>
        </a:graphic>
      </p:graphicFrame>
    </p:spTree>
    <p:extLst>
      <p:ext uri="{BB962C8B-B14F-4D97-AF65-F5344CB8AC3E}">
        <p14:creationId xmlns:p14="http://schemas.microsoft.com/office/powerpoint/2010/main" val="3181951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9FA29-0460-7E21-D638-FD91E1223CA1}"/>
              </a:ext>
            </a:extLst>
          </p:cNvPr>
          <p:cNvSpPr>
            <a:spLocks noGrp="1"/>
          </p:cNvSpPr>
          <p:nvPr>
            <p:ph type="title"/>
          </p:nvPr>
        </p:nvSpPr>
        <p:spPr>
          <a:xfrm>
            <a:off x="2061983" y="417634"/>
            <a:ext cx="8911687" cy="624586"/>
          </a:xfrm>
        </p:spPr>
        <p:txBody>
          <a:bodyPr>
            <a:normAutofit fontScale="90000"/>
          </a:bodyPr>
          <a:lstStyle/>
          <a:p>
            <a:r>
              <a:rPr lang="en-IN" sz="2700" b="1" dirty="0">
                <a:latin typeface="Times New Roman" panose="02020603050405020304" pitchFamily="18" charset="0"/>
                <a:cs typeface="Times New Roman" panose="02020603050405020304" pitchFamily="18" charset="0"/>
              </a:rPr>
              <a:t>ResNet101 Performance Table</a:t>
            </a:r>
            <a:br>
              <a:rPr lang="en-IN" sz="2000" b="1"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C353E961-827C-EFAA-B033-E8297C110153}"/>
              </a:ext>
            </a:extLst>
          </p:cNvPr>
          <p:cNvGraphicFramePr>
            <a:graphicFrameLocks noGrp="1"/>
          </p:cNvGraphicFramePr>
          <p:nvPr>
            <p:ph idx="1"/>
            <p:extLst>
              <p:ext uri="{D42A27DB-BD31-4B8C-83A1-F6EECF244321}">
                <p14:modId xmlns:p14="http://schemas.microsoft.com/office/powerpoint/2010/main" val="1030051530"/>
              </p:ext>
            </p:extLst>
          </p:nvPr>
        </p:nvGraphicFramePr>
        <p:xfrm>
          <a:off x="2058270" y="1297858"/>
          <a:ext cx="8167280" cy="3667430"/>
        </p:xfrm>
        <a:graphic>
          <a:graphicData uri="http://schemas.openxmlformats.org/drawingml/2006/table">
            <a:tbl>
              <a:tblPr firstRow="1" bandRow="1">
                <a:tableStyleId>{5940675A-B579-460E-94D1-54222C63F5DA}</a:tableStyleId>
              </a:tblPr>
              <a:tblGrid>
                <a:gridCol w="1633456">
                  <a:extLst>
                    <a:ext uri="{9D8B030D-6E8A-4147-A177-3AD203B41FA5}">
                      <a16:colId xmlns:a16="http://schemas.microsoft.com/office/drawing/2014/main" val="2782014477"/>
                    </a:ext>
                  </a:extLst>
                </a:gridCol>
                <a:gridCol w="1633456">
                  <a:extLst>
                    <a:ext uri="{9D8B030D-6E8A-4147-A177-3AD203B41FA5}">
                      <a16:colId xmlns:a16="http://schemas.microsoft.com/office/drawing/2014/main" val="3757250239"/>
                    </a:ext>
                  </a:extLst>
                </a:gridCol>
                <a:gridCol w="1633456">
                  <a:extLst>
                    <a:ext uri="{9D8B030D-6E8A-4147-A177-3AD203B41FA5}">
                      <a16:colId xmlns:a16="http://schemas.microsoft.com/office/drawing/2014/main" val="1889432845"/>
                    </a:ext>
                  </a:extLst>
                </a:gridCol>
                <a:gridCol w="1633456">
                  <a:extLst>
                    <a:ext uri="{9D8B030D-6E8A-4147-A177-3AD203B41FA5}">
                      <a16:colId xmlns:a16="http://schemas.microsoft.com/office/drawing/2014/main" val="3529499794"/>
                    </a:ext>
                  </a:extLst>
                </a:gridCol>
                <a:gridCol w="1633456">
                  <a:extLst>
                    <a:ext uri="{9D8B030D-6E8A-4147-A177-3AD203B41FA5}">
                      <a16:colId xmlns:a16="http://schemas.microsoft.com/office/drawing/2014/main" val="84142448"/>
                    </a:ext>
                  </a:extLst>
                </a:gridCol>
              </a:tblGrid>
              <a:tr h="366743">
                <a:tc>
                  <a:txBody>
                    <a:bodyPr/>
                    <a:lstStyle/>
                    <a:p>
                      <a:pPr>
                        <a:buNone/>
                      </a:pPr>
                      <a:r>
                        <a:rPr lang="en-IN" b="1" dirty="0">
                          <a:latin typeface="Times New Roman" panose="02020603050405020304" pitchFamily="18" charset="0"/>
                          <a:cs typeface="Times New Roman" panose="02020603050405020304" pitchFamily="18" charset="0"/>
                        </a:rPr>
                        <a:t>Class</a:t>
                      </a:r>
                    </a:p>
                  </a:txBody>
                  <a:tcPr anchor="ctr"/>
                </a:tc>
                <a:tc>
                  <a:txBody>
                    <a:bodyPr/>
                    <a:lstStyle/>
                    <a:p>
                      <a:pPr>
                        <a:buNone/>
                      </a:pPr>
                      <a:r>
                        <a:rPr lang="en-IN" b="1" dirty="0">
                          <a:latin typeface="Times New Roman" panose="02020603050405020304" pitchFamily="18" charset="0"/>
                          <a:cs typeface="Times New Roman" panose="02020603050405020304" pitchFamily="18" charset="0"/>
                        </a:rPr>
                        <a:t>Precision</a:t>
                      </a:r>
                    </a:p>
                  </a:txBody>
                  <a:tcPr anchor="ctr"/>
                </a:tc>
                <a:tc>
                  <a:txBody>
                    <a:bodyPr/>
                    <a:lstStyle/>
                    <a:p>
                      <a:pPr>
                        <a:buNone/>
                      </a:pPr>
                      <a:r>
                        <a:rPr lang="en-IN" b="1">
                          <a:latin typeface="Times New Roman" panose="02020603050405020304" pitchFamily="18" charset="0"/>
                          <a:cs typeface="Times New Roman" panose="02020603050405020304" pitchFamily="18" charset="0"/>
                        </a:rPr>
                        <a:t>Recall</a:t>
                      </a:r>
                    </a:p>
                  </a:txBody>
                  <a:tcPr anchor="ctr"/>
                </a:tc>
                <a:tc>
                  <a:txBody>
                    <a:bodyPr/>
                    <a:lstStyle/>
                    <a:p>
                      <a:pPr>
                        <a:buNone/>
                      </a:pPr>
                      <a:r>
                        <a:rPr lang="en-IN" b="1">
                          <a:latin typeface="Times New Roman" panose="02020603050405020304" pitchFamily="18" charset="0"/>
                          <a:cs typeface="Times New Roman" panose="02020603050405020304" pitchFamily="18" charset="0"/>
                        </a:rPr>
                        <a:t>F1-Score</a:t>
                      </a:r>
                    </a:p>
                  </a:txBody>
                  <a:tcPr anchor="ctr"/>
                </a:tc>
                <a:tc>
                  <a:txBody>
                    <a:bodyPr/>
                    <a:lstStyle/>
                    <a:p>
                      <a:pPr>
                        <a:buNone/>
                      </a:pPr>
                      <a:r>
                        <a:rPr lang="en-IN" b="1" dirty="0">
                          <a:latin typeface="Times New Roman" panose="02020603050405020304" pitchFamily="18" charset="0"/>
                          <a:cs typeface="Times New Roman" panose="02020603050405020304" pitchFamily="18" charset="0"/>
                        </a:rPr>
                        <a:t>Support</a:t>
                      </a:r>
                    </a:p>
                  </a:txBody>
                  <a:tcPr anchor="ctr"/>
                </a:tc>
                <a:extLst>
                  <a:ext uri="{0D108BD9-81ED-4DB2-BD59-A6C34878D82A}">
                    <a16:rowId xmlns:a16="http://schemas.microsoft.com/office/drawing/2014/main" val="1986343764"/>
                  </a:ext>
                </a:extLst>
              </a:tr>
              <a:tr h="366743">
                <a:tc>
                  <a:txBody>
                    <a:bodyPr/>
                    <a:lstStyle/>
                    <a:p>
                      <a:pPr>
                        <a:buNone/>
                      </a:pPr>
                      <a:r>
                        <a:rPr lang="en-IN">
                          <a:latin typeface="Times New Roman" panose="02020603050405020304" pitchFamily="18" charset="0"/>
                          <a:cs typeface="Times New Roman" panose="02020603050405020304" pitchFamily="18" charset="0"/>
                        </a:rPr>
                        <a:t>MEL</a:t>
                      </a:r>
                    </a:p>
                  </a:txBody>
                  <a:tcPr anchor="ctr"/>
                </a:tc>
                <a:tc>
                  <a:txBody>
                    <a:bodyPr/>
                    <a:lstStyle/>
                    <a:p>
                      <a:pPr>
                        <a:buNone/>
                      </a:pPr>
                      <a:r>
                        <a:rPr lang="en-IN" dirty="0">
                          <a:latin typeface="Times New Roman" panose="02020603050405020304" pitchFamily="18" charset="0"/>
                          <a:cs typeface="Times New Roman" panose="02020603050405020304" pitchFamily="18" charset="0"/>
                        </a:rPr>
                        <a:t>0.70</a:t>
                      </a:r>
                    </a:p>
                  </a:txBody>
                  <a:tcPr anchor="ctr"/>
                </a:tc>
                <a:tc>
                  <a:txBody>
                    <a:bodyPr/>
                    <a:lstStyle/>
                    <a:p>
                      <a:pPr>
                        <a:buNone/>
                      </a:pPr>
                      <a:r>
                        <a:rPr lang="en-IN">
                          <a:latin typeface="Times New Roman" panose="02020603050405020304" pitchFamily="18" charset="0"/>
                          <a:cs typeface="Times New Roman" panose="02020603050405020304" pitchFamily="18" charset="0"/>
                        </a:rPr>
                        <a:t>0.66</a:t>
                      </a:r>
                    </a:p>
                  </a:txBody>
                  <a:tcPr anchor="ctr"/>
                </a:tc>
                <a:tc>
                  <a:txBody>
                    <a:bodyPr/>
                    <a:lstStyle/>
                    <a:p>
                      <a:pPr>
                        <a:buNone/>
                      </a:pPr>
                      <a:r>
                        <a:rPr lang="en-IN">
                          <a:latin typeface="Times New Roman" panose="02020603050405020304" pitchFamily="18" charset="0"/>
                          <a:cs typeface="Times New Roman" panose="02020603050405020304" pitchFamily="18" charset="0"/>
                        </a:rPr>
                        <a:t>0.68</a:t>
                      </a:r>
                    </a:p>
                  </a:txBody>
                  <a:tcPr anchor="ctr"/>
                </a:tc>
                <a:tc>
                  <a:txBody>
                    <a:bodyPr/>
                    <a:lstStyle/>
                    <a:p>
                      <a:pPr>
                        <a:buNone/>
                      </a:pPr>
                      <a:r>
                        <a:rPr lang="en-IN" dirty="0">
                          <a:latin typeface="Times New Roman" panose="02020603050405020304" pitchFamily="18" charset="0"/>
                          <a:cs typeface="Times New Roman" panose="02020603050405020304" pitchFamily="18" charset="0"/>
                        </a:rPr>
                        <a:t>664</a:t>
                      </a:r>
                    </a:p>
                  </a:txBody>
                  <a:tcPr anchor="ctr"/>
                </a:tc>
                <a:extLst>
                  <a:ext uri="{0D108BD9-81ED-4DB2-BD59-A6C34878D82A}">
                    <a16:rowId xmlns:a16="http://schemas.microsoft.com/office/drawing/2014/main" val="3993278349"/>
                  </a:ext>
                </a:extLst>
              </a:tr>
              <a:tr h="366743">
                <a:tc>
                  <a:txBody>
                    <a:bodyPr/>
                    <a:lstStyle/>
                    <a:p>
                      <a:pPr>
                        <a:buNone/>
                      </a:pPr>
                      <a:r>
                        <a:rPr lang="en-IN" dirty="0">
                          <a:latin typeface="Times New Roman" panose="02020603050405020304" pitchFamily="18" charset="0"/>
                          <a:cs typeface="Times New Roman" panose="02020603050405020304" pitchFamily="18" charset="0"/>
                        </a:rPr>
                        <a:t>NV</a:t>
                      </a:r>
                    </a:p>
                  </a:txBody>
                  <a:tcPr anchor="ctr"/>
                </a:tc>
                <a:tc>
                  <a:txBody>
                    <a:bodyPr/>
                    <a:lstStyle/>
                    <a:p>
                      <a:pPr>
                        <a:buNone/>
                      </a:pPr>
                      <a:r>
                        <a:rPr lang="en-IN">
                          <a:latin typeface="Times New Roman" panose="02020603050405020304" pitchFamily="18" charset="0"/>
                          <a:cs typeface="Times New Roman" panose="02020603050405020304" pitchFamily="18" charset="0"/>
                        </a:rPr>
                        <a:t>0.88</a:t>
                      </a:r>
                    </a:p>
                  </a:txBody>
                  <a:tcPr anchor="ctr"/>
                </a:tc>
                <a:tc>
                  <a:txBody>
                    <a:bodyPr/>
                    <a:lstStyle/>
                    <a:p>
                      <a:pPr>
                        <a:buNone/>
                      </a:pPr>
                      <a:r>
                        <a:rPr lang="en-IN">
                          <a:latin typeface="Times New Roman" panose="02020603050405020304" pitchFamily="18" charset="0"/>
                          <a:cs typeface="Times New Roman" panose="02020603050405020304" pitchFamily="18" charset="0"/>
                        </a:rPr>
                        <a:t>0.89</a:t>
                      </a:r>
                    </a:p>
                  </a:txBody>
                  <a:tcPr anchor="ctr"/>
                </a:tc>
                <a:tc>
                  <a:txBody>
                    <a:bodyPr/>
                    <a:lstStyle/>
                    <a:p>
                      <a:pPr>
                        <a:buNone/>
                      </a:pPr>
                      <a:r>
                        <a:rPr lang="en-IN">
                          <a:latin typeface="Times New Roman" panose="02020603050405020304" pitchFamily="18" charset="0"/>
                          <a:cs typeface="Times New Roman" panose="02020603050405020304" pitchFamily="18" charset="0"/>
                        </a:rPr>
                        <a:t>0.89</a:t>
                      </a:r>
                    </a:p>
                  </a:txBody>
                  <a:tcPr anchor="ctr"/>
                </a:tc>
                <a:tc>
                  <a:txBody>
                    <a:bodyPr/>
                    <a:lstStyle/>
                    <a:p>
                      <a:pPr>
                        <a:buNone/>
                      </a:pPr>
                      <a:r>
                        <a:rPr lang="en-IN">
                          <a:latin typeface="Times New Roman" panose="02020603050405020304" pitchFamily="18" charset="0"/>
                          <a:cs typeface="Times New Roman" panose="02020603050405020304" pitchFamily="18" charset="0"/>
                        </a:rPr>
                        <a:t>1974</a:t>
                      </a:r>
                    </a:p>
                  </a:txBody>
                  <a:tcPr anchor="ctr"/>
                </a:tc>
                <a:extLst>
                  <a:ext uri="{0D108BD9-81ED-4DB2-BD59-A6C34878D82A}">
                    <a16:rowId xmlns:a16="http://schemas.microsoft.com/office/drawing/2014/main" val="3859705823"/>
                  </a:ext>
                </a:extLst>
              </a:tr>
              <a:tr h="366743">
                <a:tc>
                  <a:txBody>
                    <a:bodyPr/>
                    <a:lstStyle/>
                    <a:p>
                      <a:pPr>
                        <a:buNone/>
                      </a:pPr>
                      <a:r>
                        <a:rPr lang="en-IN">
                          <a:latin typeface="Times New Roman" panose="02020603050405020304" pitchFamily="18" charset="0"/>
                          <a:cs typeface="Times New Roman" panose="02020603050405020304" pitchFamily="18" charset="0"/>
                        </a:rPr>
                        <a:t>BCC</a:t>
                      </a:r>
                    </a:p>
                  </a:txBody>
                  <a:tcPr anchor="ctr"/>
                </a:tc>
                <a:tc>
                  <a:txBody>
                    <a:bodyPr/>
                    <a:lstStyle/>
                    <a:p>
                      <a:pPr>
                        <a:buNone/>
                      </a:pPr>
                      <a:r>
                        <a:rPr lang="en-IN">
                          <a:latin typeface="Times New Roman" panose="02020603050405020304" pitchFamily="18" charset="0"/>
                          <a:cs typeface="Times New Roman" panose="02020603050405020304" pitchFamily="18" charset="0"/>
                        </a:rPr>
                        <a:t>0.75</a:t>
                      </a:r>
                    </a:p>
                  </a:txBody>
                  <a:tcPr anchor="ctr"/>
                </a:tc>
                <a:tc>
                  <a:txBody>
                    <a:bodyPr/>
                    <a:lstStyle/>
                    <a:p>
                      <a:pPr>
                        <a:buNone/>
                      </a:pPr>
                      <a:r>
                        <a:rPr lang="en-IN">
                          <a:latin typeface="Times New Roman" panose="02020603050405020304" pitchFamily="18" charset="0"/>
                          <a:cs typeface="Times New Roman" panose="02020603050405020304" pitchFamily="18" charset="0"/>
                        </a:rPr>
                        <a:t>0.86</a:t>
                      </a:r>
                    </a:p>
                  </a:txBody>
                  <a:tcPr anchor="ctr"/>
                </a:tc>
                <a:tc>
                  <a:txBody>
                    <a:bodyPr/>
                    <a:lstStyle/>
                    <a:p>
                      <a:pPr>
                        <a:buNone/>
                      </a:pPr>
                      <a:r>
                        <a:rPr lang="en-IN">
                          <a:latin typeface="Times New Roman" panose="02020603050405020304" pitchFamily="18" charset="0"/>
                          <a:cs typeface="Times New Roman" panose="02020603050405020304" pitchFamily="18" charset="0"/>
                        </a:rPr>
                        <a:t>0.80</a:t>
                      </a:r>
                    </a:p>
                  </a:txBody>
                  <a:tcPr anchor="ctr"/>
                </a:tc>
                <a:tc>
                  <a:txBody>
                    <a:bodyPr/>
                    <a:lstStyle/>
                    <a:p>
                      <a:pPr>
                        <a:buNone/>
                      </a:pPr>
                      <a:r>
                        <a:rPr lang="en-IN">
                          <a:latin typeface="Times New Roman" panose="02020603050405020304" pitchFamily="18" charset="0"/>
                          <a:cs typeface="Times New Roman" panose="02020603050405020304" pitchFamily="18" charset="0"/>
                        </a:rPr>
                        <a:t>501</a:t>
                      </a:r>
                    </a:p>
                  </a:txBody>
                  <a:tcPr anchor="ctr"/>
                </a:tc>
                <a:extLst>
                  <a:ext uri="{0D108BD9-81ED-4DB2-BD59-A6C34878D82A}">
                    <a16:rowId xmlns:a16="http://schemas.microsoft.com/office/drawing/2014/main" val="936841453"/>
                  </a:ext>
                </a:extLst>
              </a:tr>
              <a:tr h="366743">
                <a:tc>
                  <a:txBody>
                    <a:bodyPr/>
                    <a:lstStyle/>
                    <a:p>
                      <a:pPr>
                        <a:buNone/>
                      </a:pPr>
                      <a:r>
                        <a:rPr lang="en-IN">
                          <a:latin typeface="Times New Roman" panose="02020603050405020304" pitchFamily="18" charset="0"/>
                          <a:cs typeface="Times New Roman" panose="02020603050405020304" pitchFamily="18" charset="0"/>
                        </a:rPr>
                        <a:t>AK</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0.61</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121</a:t>
                      </a:r>
                    </a:p>
                  </a:txBody>
                  <a:tcPr anchor="ctr"/>
                </a:tc>
                <a:extLst>
                  <a:ext uri="{0D108BD9-81ED-4DB2-BD59-A6C34878D82A}">
                    <a16:rowId xmlns:a16="http://schemas.microsoft.com/office/drawing/2014/main" val="3259446202"/>
                  </a:ext>
                </a:extLst>
              </a:tr>
              <a:tr h="366743">
                <a:tc>
                  <a:txBody>
                    <a:bodyPr/>
                    <a:lstStyle/>
                    <a:p>
                      <a:pPr>
                        <a:buNone/>
                      </a:pPr>
                      <a:r>
                        <a:rPr lang="en-IN">
                          <a:latin typeface="Times New Roman" panose="02020603050405020304" pitchFamily="18" charset="0"/>
                          <a:cs typeface="Times New Roman" panose="02020603050405020304" pitchFamily="18" charset="0"/>
                        </a:rPr>
                        <a:t>BKL</a:t>
                      </a:r>
                    </a:p>
                  </a:txBody>
                  <a:tcPr anchor="ctr"/>
                </a:tc>
                <a:tc>
                  <a:txBody>
                    <a:bodyPr/>
                    <a:lstStyle/>
                    <a:p>
                      <a:pPr>
                        <a:buNone/>
                      </a:pPr>
                      <a:r>
                        <a:rPr lang="en-IN">
                          <a:latin typeface="Times New Roman" panose="02020603050405020304" pitchFamily="18" charset="0"/>
                          <a:cs typeface="Times New Roman" panose="02020603050405020304" pitchFamily="18" charset="0"/>
                        </a:rPr>
                        <a:t>0.70</a:t>
                      </a:r>
                    </a:p>
                  </a:txBody>
                  <a:tcPr anchor="ctr"/>
                </a:tc>
                <a:tc>
                  <a:txBody>
                    <a:bodyPr/>
                    <a:lstStyle/>
                    <a:p>
                      <a:pPr>
                        <a:buNone/>
                      </a:pPr>
                      <a:r>
                        <a:rPr lang="en-IN">
                          <a:latin typeface="Times New Roman" panose="02020603050405020304" pitchFamily="18" charset="0"/>
                          <a:cs typeface="Times New Roman" panose="02020603050405020304" pitchFamily="18" charset="0"/>
                        </a:rPr>
                        <a:t>0.65</a:t>
                      </a:r>
                    </a:p>
                  </a:txBody>
                  <a:tcPr anchor="ctr"/>
                </a:tc>
                <a:tc>
                  <a:txBody>
                    <a:bodyPr/>
                    <a:lstStyle/>
                    <a:p>
                      <a:pPr>
                        <a:buNone/>
                      </a:pPr>
                      <a:r>
                        <a:rPr lang="en-IN">
                          <a:latin typeface="Times New Roman" panose="02020603050405020304" pitchFamily="18" charset="0"/>
                          <a:cs typeface="Times New Roman" panose="02020603050405020304" pitchFamily="18" charset="0"/>
                        </a:rPr>
                        <a:t>0.68</a:t>
                      </a:r>
                    </a:p>
                  </a:txBody>
                  <a:tcPr anchor="ctr"/>
                </a:tc>
                <a:tc>
                  <a:txBody>
                    <a:bodyPr/>
                    <a:lstStyle/>
                    <a:p>
                      <a:pPr>
                        <a:buNone/>
                      </a:pPr>
                      <a:r>
                        <a:rPr lang="en-IN">
                          <a:latin typeface="Times New Roman" panose="02020603050405020304" pitchFamily="18" charset="0"/>
                          <a:cs typeface="Times New Roman" panose="02020603050405020304" pitchFamily="18" charset="0"/>
                        </a:rPr>
                        <a:t>381</a:t>
                      </a:r>
                    </a:p>
                  </a:txBody>
                  <a:tcPr anchor="ctr"/>
                </a:tc>
                <a:extLst>
                  <a:ext uri="{0D108BD9-81ED-4DB2-BD59-A6C34878D82A}">
                    <a16:rowId xmlns:a16="http://schemas.microsoft.com/office/drawing/2014/main" val="1090516969"/>
                  </a:ext>
                </a:extLst>
              </a:tr>
              <a:tr h="366743">
                <a:tc>
                  <a:txBody>
                    <a:bodyPr/>
                    <a:lstStyle/>
                    <a:p>
                      <a:pPr>
                        <a:buNone/>
                      </a:pPr>
                      <a:r>
                        <a:rPr lang="en-IN">
                          <a:latin typeface="Times New Roman" panose="02020603050405020304" pitchFamily="18" charset="0"/>
                          <a:cs typeface="Times New Roman" panose="02020603050405020304" pitchFamily="18" charset="0"/>
                        </a:rPr>
                        <a:t>DF</a:t>
                      </a:r>
                    </a:p>
                  </a:txBody>
                  <a:tcPr anchor="ctr"/>
                </a:tc>
                <a:tc>
                  <a:txBody>
                    <a:bodyPr/>
                    <a:lstStyle/>
                    <a:p>
                      <a:pPr>
                        <a:buNone/>
                      </a:pPr>
                      <a:r>
                        <a:rPr lang="en-IN">
                          <a:latin typeface="Times New Roman" panose="02020603050405020304" pitchFamily="18" charset="0"/>
                          <a:cs typeface="Times New Roman" panose="02020603050405020304" pitchFamily="18" charset="0"/>
                        </a:rPr>
                        <a:t>0.77</a:t>
                      </a:r>
                    </a:p>
                  </a:txBody>
                  <a:tcPr anchor="ctr"/>
                </a:tc>
                <a:tc>
                  <a:txBody>
                    <a:bodyPr/>
                    <a:lstStyle/>
                    <a:p>
                      <a:pPr>
                        <a:buNone/>
                      </a:pPr>
                      <a:r>
                        <a:rPr lang="en-IN">
                          <a:latin typeface="Times New Roman" panose="02020603050405020304" pitchFamily="18" charset="0"/>
                          <a:cs typeface="Times New Roman" panose="02020603050405020304" pitchFamily="18" charset="0"/>
                        </a:rPr>
                        <a:t>0.71</a:t>
                      </a:r>
                    </a:p>
                  </a:txBody>
                  <a:tcPr anchor="ctr"/>
                </a:tc>
                <a:tc>
                  <a:txBody>
                    <a:bodyPr/>
                    <a:lstStyle/>
                    <a:p>
                      <a:pPr>
                        <a:buNone/>
                      </a:pPr>
                      <a:r>
                        <a:rPr lang="en-IN">
                          <a:latin typeface="Times New Roman" panose="02020603050405020304" pitchFamily="18" charset="0"/>
                          <a:cs typeface="Times New Roman" panose="02020603050405020304" pitchFamily="18" charset="0"/>
                        </a:rPr>
                        <a:t>0.74</a:t>
                      </a:r>
                    </a:p>
                  </a:txBody>
                  <a:tcPr anchor="ctr"/>
                </a:tc>
                <a:tc>
                  <a:txBody>
                    <a:bodyPr/>
                    <a:lstStyle/>
                    <a:p>
                      <a:pPr>
                        <a:buNone/>
                      </a:pPr>
                      <a:r>
                        <a:rPr lang="en-IN">
                          <a:latin typeface="Times New Roman" panose="02020603050405020304" pitchFamily="18" charset="0"/>
                          <a:cs typeface="Times New Roman" panose="02020603050405020304" pitchFamily="18" charset="0"/>
                        </a:rPr>
                        <a:t>38</a:t>
                      </a:r>
                    </a:p>
                  </a:txBody>
                  <a:tcPr anchor="ctr"/>
                </a:tc>
                <a:extLst>
                  <a:ext uri="{0D108BD9-81ED-4DB2-BD59-A6C34878D82A}">
                    <a16:rowId xmlns:a16="http://schemas.microsoft.com/office/drawing/2014/main" val="1981754191"/>
                  </a:ext>
                </a:extLst>
              </a:tr>
              <a:tr h="366743">
                <a:tc>
                  <a:txBody>
                    <a:bodyPr/>
                    <a:lstStyle/>
                    <a:p>
                      <a:pPr>
                        <a:buNone/>
                      </a:pPr>
                      <a:r>
                        <a:rPr lang="en-IN">
                          <a:latin typeface="Times New Roman" panose="02020603050405020304" pitchFamily="18" charset="0"/>
                          <a:cs typeface="Times New Roman" panose="02020603050405020304" pitchFamily="18" charset="0"/>
                        </a:rPr>
                        <a:t>VASC</a:t>
                      </a:r>
                    </a:p>
                  </a:txBody>
                  <a:tcPr anchor="ctr"/>
                </a:tc>
                <a:tc>
                  <a:txBody>
                    <a:bodyPr/>
                    <a:lstStyle/>
                    <a:p>
                      <a:pPr>
                        <a:buNone/>
                      </a:pPr>
                      <a:r>
                        <a:rPr lang="en-IN">
                          <a:latin typeface="Times New Roman" panose="02020603050405020304" pitchFamily="18" charset="0"/>
                          <a:cs typeface="Times New Roman" panose="02020603050405020304" pitchFamily="18" charset="0"/>
                        </a:rPr>
                        <a:t>0.81</a:t>
                      </a:r>
                    </a:p>
                  </a:txBody>
                  <a:tcPr anchor="ctr"/>
                </a:tc>
                <a:tc>
                  <a:txBody>
                    <a:bodyPr/>
                    <a:lstStyle/>
                    <a:p>
                      <a:pPr>
                        <a:buNone/>
                      </a:pPr>
                      <a:r>
                        <a:rPr lang="en-IN">
                          <a:latin typeface="Times New Roman" panose="02020603050405020304" pitchFamily="18" charset="0"/>
                          <a:cs typeface="Times New Roman" panose="02020603050405020304" pitchFamily="18" charset="0"/>
                        </a:rPr>
                        <a:t>0.81</a:t>
                      </a:r>
                    </a:p>
                  </a:txBody>
                  <a:tcPr anchor="ctr"/>
                </a:tc>
                <a:tc>
                  <a:txBody>
                    <a:bodyPr/>
                    <a:lstStyle/>
                    <a:p>
                      <a:pPr>
                        <a:buNone/>
                      </a:pPr>
                      <a:r>
                        <a:rPr lang="en-IN">
                          <a:latin typeface="Times New Roman" panose="02020603050405020304" pitchFamily="18" charset="0"/>
                          <a:cs typeface="Times New Roman" panose="02020603050405020304" pitchFamily="18" charset="0"/>
                        </a:rPr>
                        <a:t>0.81</a:t>
                      </a:r>
                    </a:p>
                  </a:txBody>
                  <a:tcPr anchor="ctr"/>
                </a:tc>
                <a:tc>
                  <a:txBody>
                    <a:bodyPr/>
                    <a:lstStyle/>
                    <a:p>
                      <a:pPr>
                        <a:buNone/>
                      </a:pPr>
                      <a:r>
                        <a:rPr lang="en-IN">
                          <a:latin typeface="Times New Roman" panose="02020603050405020304" pitchFamily="18" charset="0"/>
                          <a:cs typeface="Times New Roman" panose="02020603050405020304" pitchFamily="18" charset="0"/>
                        </a:rPr>
                        <a:t>37</a:t>
                      </a:r>
                    </a:p>
                  </a:txBody>
                  <a:tcPr anchor="ctr"/>
                </a:tc>
                <a:extLst>
                  <a:ext uri="{0D108BD9-81ED-4DB2-BD59-A6C34878D82A}">
                    <a16:rowId xmlns:a16="http://schemas.microsoft.com/office/drawing/2014/main" val="1600707492"/>
                  </a:ext>
                </a:extLst>
              </a:tr>
              <a:tr h="366743">
                <a:tc>
                  <a:txBody>
                    <a:bodyPr/>
                    <a:lstStyle/>
                    <a:p>
                      <a:pPr>
                        <a:buNone/>
                      </a:pPr>
                      <a:r>
                        <a:rPr lang="en-IN">
                          <a:latin typeface="Times New Roman" panose="02020603050405020304" pitchFamily="18" charset="0"/>
                          <a:cs typeface="Times New Roman" panose="02020603050405020304" pitchFamily="18" charset="0"/>
                        </a:rPr>
                        <a:t>SCC</a:t>
                      </a:r>
                    </a:p>
                  </a:txBody>
                  <a:tcPr anchor="ctr"/>
                </a:tc>
                <a:tc>
                  <a:txBody>
                    <a:bodyPr/>
                    <a:lstStyle/>
                    <a:p>
                      <a:pPr>
                        <a:buNone/>
                      </a:pPr>
                      <a:r>
                        <a:rPr lang="en-IN">
                          <a:latin typeface="Times New Roman" panose="02020603050405020304" pitchFamily="18" charset="0"/>
                          <a:cs typeface="Times New Roman" panose="02020603050405020304" pitchFamily="18" charset="0"/>
                        </a:rPr>
                        <a:t>0.68</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0.65</a:t>
                      </a:r>
                    </a:p>
                  </a:txBody>
                  <a:tcPr anchor="ctr"/>
                </a:tc>
                <a:tc>
                  <a:txBody>
                    <a:bodyPr/>
                    <a:lstStyle/>
                    <a:p>
                      <a:pPr>
                        <a:buNone/>
                      </a:pPr>
                      <a:r>
                        <a:rPr lang="en-IN">
                          <a:latin typeface="Times New Roman" panose="02020603050405020304" pitchFamily="18" charset="0"/>
                          <a:cs typeface="Times New Roman" panose="02020603050405020304" pitchFamily="18" charset="0"/>
                        </a:rPr>
                        <a:t>84</a:t>
                      </a:r>
                    </a:p>
                  </a:txBody>
                  <a:tcPr anchor="ctr"/>
                </a:tc>
                <a:extLst>
                  <a:ext uri="{0D108BD9-81ED-4DB2-BD59-A6C34878D82A}">
                    <a16:rowId xmlns:a16="http://schemas.microsoft.com/office/drawing/2014/main" val="948474850"/>
                  </a:ext>
                </a:extLst>
              </a:tr>
              <a:tr h="366743">
                <a:tc>
                  <a:txBody>
                    <a:bodyPr/>
                    <a:lstStyle/>
                    <a:p>
                      <a:pPr>
                        <a:buNone/>
                      </a:pPr>
                      <a:r>
                        <a:rPr lang="en-IN" b="1" dirty="0">
                          <a:latin typeface="Times New Roman" panose="02020603050405020304" pitchFamily="18" charset="0"/>
                          <a:cs typeface="Times New Roman" panose="02020603050405020304" pitchFamily="18" charset="0"/>
                        </a:rPr>
                        <a:t>Accuracy</a:t>
                      </a:r>
                      <a:endParaRPr lang="en-IN" dirty="0">
                        <a:latin typeface="Times New Roman" panose="02020603050405020304" pitchFamily="18" charset="0"/>
                        <a:cs typeface="Times New Roman" panose="02020603050405020304" pitchFamily="18" charset="0"/>
                      </a:endParaRPr>
                    </a:p>
                  </a:txBody>
                  <a:tcPr anchor="ctr"/>
                </a:tc>
                <a:tc>
                  <a:txBody>
                    <a:bodyPr/>
                    <a:lstStyle/>
                    <a:p>
                      <a:pPr>
                        <a:buNone/>
                      </a:pPr>
                      <a:r>
                        <a:rPr lang="en-IN">
                          <a:latin typeface="Times New Roman" panose="02020603050405020304" pitchFamily="18" charset="0"/>
                          <a:cs typeface="Times New Roman" panose="02020603050405020304" pitchFamily="18" charset="0"/>
                        </a:rPr>
                        <a:t>-</a:t>
                      </a:r>
                    </a:p>
                  </a:txBody>
                  <a:tcPr anchor="ctr"/>
                </a:tc>
                <a:tc>
                  <a:txBody>
                    <a:bodyPr/>
                    <a:lstStyle/>
                    <a:p>
                      <a:pPr>
                        <a:buNone/>
                      </a:pPr>
                      <a:r>
                        <a:rPr lang="en-IN">
                          <a:latin typeface="Times New Roman" panose="02020603050405020304" pitchFamily="18" charset="0"/>
                          <a:cs typeface="Times New Roman" panose="02020603050405020304" pitchFamily="18" charset="0"/>
                        </a:rPr>
                        <a:t>-</a:t>
                      </a:r>
                    </a:p>
                  </a:txBody>
                  <a:tcPr anchor="ctr"/>
                </a:tc>
                <a:tc>
                  <a:txBody>
                    <a:bodyPr/>
                    <a:lstStyle/>
                    <a:p>
                      <a:pPr>
                        <a:buNone/>
                      </a:pPr>
                      <a:r>
                        <a:rPr lang="en-IN" b="1">
                          <a:latin typeface="Times New Roman" panose="02020603050405020304" pitchFamily="18" charset="0"/>
                          <a:cs typeface="Times New Roman" panose="02020603050405020304" pitchFamily="18" charset="0"/>
                        </a:rPr>
                        <a:t>80%</a:t>
                      </a:r>
                      <a:endParaRPr lang="en-IN">
                        <a:latin typeface="Times New Roman" panose="02020603050405020304" pitchFamily="18" charset="0"/>
                        <a:cs typeface="Times New Roman" panose="02020603050405020304" pitchFamily="18" charset="0"/>
                      </a:endParaRPr>
                    </a:p>
                  </a:txBody>
                  <a:tcPr anchor="ctr"/>
                </a:tc>
                <a:tc>
                  <a:txBody>
                    <a:bodyPr/>
                    <a:lstStyle/>
                    <a:p>
                      <a:pPr>
                        <a:buNone/>
                      </a:pPr>
                      <a:r>
                        <a:rPr lang="en-IN" dirty="0">
                          <a:latin typeface="Times New Roman" panose="02020603050405020304" pitchFamily="18" charset="0"/>
                          <a:cs typeface="Times New Roman" panose="02020603050405020304" pitchFamily="18" charset="0"/>
                        </a:rPr>
                        <a:t>3800</a:t>
                      </a:r>
                    </a:p>
                  </a:txBody>
                  <a:tcPr anchor="ctr"/>
                </a:tc>
                <a:extLst>
                  <a:ext uri="{0D108BD9-81ED-4DB2-BD59-A6C34878D82A}">
                    <a16:rowId xmlns:a16="http://schemas.microsoft.com/office/drawing/2014/main" val="2591722700"/>
                  </a:ext>
                </a:extLst>
              </a:tr>
            </a:tbl>
          </a:graphicData>
        </a:graphic>
      </p:graphicFrame>
      <p:sp>
        <p:nvSpPr>
          <p:cNvPr id="7" name="TextBox 6">
            <a:extLst>
              <a:ext uri="{FF2B5EF4-FFF2-40B4-BE49-F238E27FC236}">
                <a16:creationId xmlns:a16="http://schemas.microsoft.com/office/drawing/2014/main" id="{B1F1B9CA-2257-1F65-D72A-7F93D0A7CA2A}"/>
              </a:ext>
            </a:extLst>
          </p:cNvPr>
          <p:cNvSpPr txBox="1"/>
          <p:nvPr/>
        </p:nvSpPr>
        <p:spPr>
          <a:xfrm>
            <a:off x="2058270" y="5098477"/>
            <a:ext cx="8485239" cy="1015663"/>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ResNet-101 performed significantly better with 80% accuracy.</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Strong results across majority and minority classes.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NV and BCC classes show the highest F1-scores (&gt;0.80).</a:t>
            </a:r>
          </a:p>
        </p:txBody>
      </p:sp>
    </p:spTree>
    <p:extLst>
      <p:ext uri="{BB962C8B-B14F-4D97-AF65-F5344CB8AC3E}">
        <p14:creationId xmlns:p14="http://schemas.microsoft.com/office/powerpoint/2010/main" val="136598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D92447-EDC4-AAFA-8B7D-E6A39E701E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E763F5-EC0A-739A-09A9-CB401BB5B83A}"/>
              </a:ext>
            </a:extLst>
          </p:cNvPr>
          <p:cNvSpPr>
            <a:spLocks noGrp="1"/>
          </p:cNvSpPr>
          <p:nvPr>
            <p:ph type="title"/>
          </p:nvPr>
        </p:nvSpPr>
        <p:spPr>
          <a:xfrm>
            <a:off x="2061983" y="417634"/>
            <a:ext cx="8911687" cy="624586"/>
          </a:xfrm>
        </p:spPr>
        <p:txBody>
          <a:bodyPr>
            <a:normAutofit fontScale="90000"/>
          </a:bodyPr>
          <a:lstStyle/>
          <a:p>
            <a:r>
              <a:rPr lang="en-IN" sz="2700" b="1" dirty="0">
                <a:latin typeface="Times New Roman" panose="02020603050405020304" pitchFamily="18" charset="0"/>
                <a:cs typeface="Times New Roman" panose="02020603050405020304" pitchFamily="18" charset="0"/>
              </a:rPr>
              <a:t>ResNet152 Performance Table</a:t>
            </a:r>
            <a:br>
              <a:rPr lang="en-IN" sz="2000" b="1"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p:txBody>
      </p:sp>
      <p:graphicFrame>
        <p:nvGraphicFramePr>
          <p:cNvPr id="4" name="Content Placeholder 3">
            <a:extLst>
              <a:ext uri="{FF2B5EF4-FFF2-40B4-BE49-F238E27FC236}">
                <a16:creationId xmlns:a16="http://schemas.microsoft.com/office/drawing/2014/main" id="{D0C8A7FC-772B-A809-8C50-C57F886A7F73}"/>
              </a:ext>
            </a:extLst>
          </p:cNvPr>
          <p:cNvGraphicFramePr>
            <a:graphicFrameLocks noGrp="1"/>
          </p:cNvGraphicFramePr>
          <p:nvPr>
            <p:ph idx="1"/>
            <p:extLst>
              <p:ext uri="{D42A27DB-BD31-4B8C-83A1-F6EECF244321}">
                <p14:modId xmlns:p14="http://schemas.microsoft.com/office/powerpoint/2010/main" val="3495897682"/>
              </p:ext>
            </p:extLst>
          </p:nvPr>
        </p:nvGraphicFramePr>
        <p:xfrm>
          <a:off x="2058270" y="1297858"/>
          <a:ext cx="8167280" cy="3667430"/>
        </p:xfrm>
        <a:graphic>
          <a:graphicData uri="http://schemas.openxmlformats.org/drawingml/2006/table">
            <a:tbl>
              <a:tblPr firstRow="1" bandRow="1">
                <a:tableStyleId>{5940675A-B579-460E-94D1-54222C63F5DA}</a:tableStyleId>
              </a:tblPr>
              <a:tblGrid>
                <a:gridCol w="1633456">
                  <a:extLst>
                    <a:ext uri="{9D8B030D-6E8A-4147-A177-3AD203B41FA5}">
                      <a16:colId xmlns:a16="http://schemas.microsoft.com/office/drawing/2014/main" val="2782014477"/>
                    </a:ext>
                  </a:extLst>
                </a:gridCol>
                <a:gridCol w="1633456">
                  <a:extLst>
                    <a:ext uri="{9D8B030D-6E8A-4147-A177-3AD203B41FA5}">
                      <a16:colId xmlns:a16="http://schemas.microsoft.com/office/drawing/2014/main" val="3757250239"/>
                    </a:ext>
                  </a:extLst>
                </a:gridCol>
                <a:gridCol w="1633456">
                  <a:extLst>
                    <a:ext uri="{9D8B030D-6E8A-4147-A177-3AD203B41FA5}">
                      <a16:colId xmlns:a16="http://schemas.microsoft.com/office/drawing/2014/main" val="1889432845"/>
                    </a:ext>
                  </a:extLst>
                </a:gridCol>
                <a:gridCol w="1633456">
                  <a:extLst>
                    <a:ext uri="{9D8B030D-6E8A-4147-A177-3AD203B41FA5}">
                      <a16:colId xmlns:a16="http://schemas.microsoft.com/office/drawing/2014/main" val="3529499794"/>
                    </a:ext>
                  </a:extLst>
                </a:gridCol>
                <a:gridCol w="1633456">
                  <a:extLst>
                    <a:ext uri="{9D8B030D-6E8A-4147-A177-3AD203B41FA5}">
                      <a16:colId xmlns:a16="http://schemas.microsoft.com/office/drawing/2014/main" val="84142448"/>
                    </a:ext>
                  </a:extLst>
                </a:gridCol>
              </a:tblGrid>
              <a:tr h="366743">
                <a:tc>
                  <a:txBody>
                    <a:bodyPr/>
                    <a:lstStyle/>
                    <a:p>
                      <a:pPr>
                        <a:buNone/>
                      </a:pPr>
                      <a:r>
                        <a:rPr lang="en-IN">
                          <a:latin typeface="Times New Roman" panose="02020603050405020304" pitchFamily="18" charset="0"/>
                          <a:cs typeface="Times New Roman" panose="02020603050405020304" pitchFamily="18" charset="0"/>
                        </a:rPr>
                        <a:t>Class</a:t>
                      </a:r>
                    </a:p>
                  </a:txBody>
                  <a:tcPr anchor="ctr"/>
                </a:tc>
                <a:tc>
                  <a:txBody>
                    <a:bodyPr/>
                    <a:lstStyle/>
                    <a:p>
                      <a:pPr>
                        <a:buNone/>
                      </a:pPr>
                      <a:r>
                        <a:rPr lang="en-IN">
                          <a:latin typeface="Times New Roman" panose="02020603050405020304" pitchFamily="18" charset="0"/>
                          <a:cs typeface="Times New Roman" panose="02020603050405020304" pitchFamily="18" charset="0"/>
                        </a:rPr>
                        <a:t>Precision</a:t>
                      </a:r>
                    </a:p>
                  </a:txBody>
                  <a:tcPr anchor="ctr"/>
                </a:tc>
                <a:tc>
                  <a:txBody>
                    <a:bodyPr/>
                    <a:lstStyle/>
                    <a:p>
                      <a:pPr>
                        <a:buNone/>
                      </a:pPr>
                      <a:r>
                        <a:rPr lang="en-IN">
                          <a:latin typeface="Times New Roman" panose="02020603050405020304" pitchFamily="18" charset="0"/>
                          <a:cs typeface="Times New Roman" panose="02020603050405020304" pitchFamily="18" charset="0"/>
                        </a:rPr>
                        <a:t>Recall</a:t>
                      </a:r>
                    </a:p>
                  </a:txBody>
                  <a:tcPr anchor="ctr"/>
                </a:tc>
                <a:tc>
                  <a:txBody>
                    <a:bodyPr/>
                    <a:lstStyle/>
                    <a:p>
                      <a:pPr>
                        <a:buNone/>
                      </a:pPr>
                      <a:r>
                        <a:rPr lang="en-IN">
                          <a:latin typeface="Times New Roman" panose="02020603050405020304" pitchFamily="18" charset="0"/>
                          <a:cs typeface="Times New Roman" panose="02020603050405020304" pitchFamily="18" charset="0"/>
                        </a:rPr>
                        <a:t>F1-Score</a:t>
                      </a:r>
                    </a:p>
                  </a:txBody>
                  <a:tcPr anchor="ctr"/>
                </a:tc>
                <a:tc>
                  <a:txBody>
                    <a:bodyPr/>
                    <a:lstStyle/>
                    <a:p>
                      <a:pPr>
                        <a:buNone/>
                      </a:pPr>
                      <a:r>
                        <a:rPr lang="en-IN">
                          <a:latin typeface="Times New Roman" panose="02020603050405020304" pitchFamily="18" charset="0"/>
                          <a:cs typeface="Times New Roman" panose="02020603050405020304" pitchFamily="18" charset="0"/>
                        </a:rPr>
                        <a:t>Support</a:t>
                      </a:r>
                    </a:p>
                  </a:txBody>
                  <a:tcPr anchor="ctr"/>
                </a:tc>
                <a:extLst>
                  <a:ext uri="{0D108BD9-81ED-4DB2-BD59-A6C34878D82A}">
                    <a16:rowId xmlns:a16="http://schemas.microsoft.com/office/drawing/2014/main" val="1986343764"/>
                  </a:ext>
                </a:extLst>
              </a:tr>
              <a:tr h="366743">
                <a:tc>
                  <a:txBody>
                    <a:bodyPr/>
                    <a:lstStyle/>
                    <a:p>
                      <a:pPr>
                        <a:buNone/>
                      </a:pPr>
                      <a:r>
                        <a:rPr lang="en-IN">
                          <a:latin typeface="Times New Roman" panose="02020603050405020304" pitchFamily="18" charset="0"/>
                          <a:cs typeface="Times New Roman" panose="02020603050405020304" pitchFamily="18" charset="0"/>
                        </a:rPr>
                        <a:t>MEL</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0.68</a:t>
                      </a:r>
                    </a:p>
                  </a:txBody>
                  <a:tcPr anchor="ctr"/>
                </a:tc>
                <a:tc>
                  <a:txBody>
                    <a:bodyPr/>
                    <a:lstStyle/>
                    <a:p>
                      <a:pPr>
                        <a:buNone/>
                      </a:pPr>
                      <a:r>
                        <a:rPr lang="en-IN">
                          <a:latin typeface="Times New Roman" panose="02020603050405020304" pitchFamily="18" charset="0"/>
                          <a:cs typeface="Times New Roman" panose="02020603050405020304" pitchFamily="18" charset="0"/>
                        </a:rPr>
                        <a:t>0.65</a:t>
                      </a:r>
                    </a:p>
                  </a:txBody>
                  <a:tcPr anchor="ctr"/>
                </a:tc>
                <a:tc>
                  <a:txBody>
                    <a:bodyPr/>
                    <a:lstStyle/>
                    <a:p>
                      <a:pPr>
                        <a:buNone/>
                      </a:pPr>
                      <a:r>
                        <a:rPr lang="en-IN">
                          <a:latin typeface="Times New Roman" panose="02020603050405020304" pitchFamily="18" charset="0"/>
                          <a:cs typeface="Times New Roman" panose="02020603050405020304" pitchFamily="18" charset="0"/>
                        </a:rPr>
                        <a:t>664</a:t>
                      </a:r>
                    </a:p>
                  </a:txBody>
                  <a:tcPr anchor="ctr"/>
                </a:tc>
                <a:extLst>
                  <a:ext uri="{0D108BD9-81ED-4DB2-BD59-A6C34878D82A}">
                    <a16:rowId xmlns:a16="http://schemas.microsoft.com/office/drawing/2014/main" val="3993278349"/>
                  </a:ext>
                </a:extLst>
              </a:tr>
              <a:tr h="366743">
                <a:tc>
                  <a:txBody>
                    <a:bodyPr/>
                    <a:lstStyle/>
                    <a:p>
                      <a:pPr>
                        <a:buNone/>
                      </a:pPr>
                      <a:r>
                        <a:rPr lang="en-IN">
                          <a:latin typeface="Times New Roman" panose="02020603050405020304" pitchFamily="18" charset="0"/>
                          <a:cs typeface="Times New Roman" panose="02020603050405020304" pitchFamily="18" charset="0"/>
                        </a:rPr>
                        <a:t>NV</a:t>
                      </a:r>
                    </a:p>
                  </a:txBody>
                  <a:tcPr anchor="ctr"/>
                </a:tc>
                <a:tc>
                  <a:txBody>
                    <a:bodyPr/>
                    <a:lstStyle/>
                    <a:p>
                      <a:pPr>
                        <a:buNone/>
                      </a:pPr>
                      <a:r>
                        <a:rPr lang="en-IN">
                          <a:latin typeface="Times New Roman" panose="02020603050405020304" pitchFamily="18" charset="0"/>
                          <a:cs typeface="Times New Roman" panose="02020603050405020304" pitchFamily="18" charset="0"/>
                        </a:rPr>
                        <a:t>0.91</a:t>
                      </a:r>
                    </a:p>
                  </a:txBody>
                  <a:tcPr anchor="ctr"/>
                </a:tc>
                <a:tc>
                  <a:txBody>
                    <a:bodyPr/>
                    <a:lstStyle/>
                    <a:p>
                      <a:pPr>
                        <a:buNone/>
                      </a:pPr>
                      <a:r>
                        <a:rPr lang="en-IN">
                          <a:latin typeface="Times New Roman" panose="02020603050405020304" pitchFamily="18" charset="0"/>
                          <a:cs typeface="Times New Roman" panose="02020603050405020304" pitchFamily="18" charset="0"/>
                        </a:rPr>
                        <a:t>0.82</a:t>
                      </a:r>
                    </a:p>
                  </a:txBody>
                  <a:tcPr anchor="ctr"/>
                </a:tc>
                <a:tc>
                  <a:txBody>
                    <a:bodyPr/>
                    <a:lstStyle/>
                    <a:p>
                      <a:pPr>
                        <a:buNone/>
                      </a:pPr>
                      <a:r>
                        <a:rPr lang="en-IN">
                          <a:latin typeface="Times New Roman" panose="02020603050405020304" pitchFamily="18" charset="0"/>
                          <a:cs typeface="Times New Roman" panose="02020603050405020304" pitchFamily="18" charset="0"/>
                        </a:rPr>
                        <a:t>0.86</a:t>
                      </a:r>
                    </a:p>
                  </a:txBody>
                  <a:tcPr anchor="ctr"/>
                </a:tc>
                <a:tc>
                  <a:txBody>
                    <a:bodyPr/>
                    <a:lstStyle/>
                    <a:p>
                      <a:pPr>
                        <a:buNone/>
                      </a:pPr>
                      <a:r>
                        <a:rPr lang="en-IN">
                          <a:latin typeface="Times New Roman" panose="02020603050405020304" pitchFamily="18" charset="0"/>
                          <a:cs typeface="Times New Roman" panose="02020603050405020304" pitchFamily="18" charset="0"/>
                        </a:rPr>
                        <a:t>1974</a:t>
                      </a:r>
                    </a:p>
                  </a:txBody>
                  <a:tcPr anchor="ctr"/>
                </a:tc>
                <a:extLst>
                  <a:ext uri="{0D108BD9-81ED-4DB2-BD59-A6C34878D82A}">
                    <a16:rowId xmlns:a16="http://schemas.microsoft.com/office/drawing/2014/main" val="3859705823"/>
                  </a:ext>
                </a:extLst>
              </a:tr>
              <a:tr h="366743">
                <a:tc>
                  <a:txBody>
                    <a:bodyPr/>
                    <a:lstStyle/>
                    <a:p>
                      <a:pPr>
                        <a:buNone/>
                      </a:pPr>
                      <a:r>
                        <a:rPr lang="en-IN">
                          <a:latin typeface="Times New Roman" panose="02020603050405020304" pitchFamily="18" charset="0"/>
                          <a:cs typeface="Times New Roman" panose="02020603050405020304" pitchFamily="18" charset="0"/>
                        </a:rPr>
                        <a:t>BCC</a:t>
                      </a:r>
                    </a:p>
                  </a:txBody>
                  <a:tcPr anchor="ctr"/>
                </a:tc>
                <a:tc>
                  <a:txBody>
                    <a:bodyPr/>
                    <a:lstStyle/>
                    <a:p>
                      <a:pPr>
                        <a:buNone/>
                      </a:pPr>
                      <a:r>
                        <a:rPr lang="en-IN">
                          <a:latin typeface="Times New Roman" panose="02020603050405020304" pitchFamily="18" charset="0"/>
                          <a:cs typeface="Times New Roman" panose="02020603050405020304" pitchFamily="18" charset="0"/>
                        </a:rPr>
                        <a:t>0.74</a:t>
                      </a:r>
                    </a:p>
                  </a:txBody>
                  <a:tcPr anchor="ctr"/>
                </a:tc>
                <a:tc>
                  <a:txBody>
                    <a:bodyPr/>
                    <a:lstStyle/>
                    <a:p>
                      <a:pPr>
                        <a:buNone/>
                      </a:pPr>
                      <a:r>
                        <a:rPr lang="en-IN">
                          <a:latin typeface="Times New Roman" panose="02020603050405020304" pitchFamily="18" charset="0"/>
                          <a:cs typeface="Times New Roman" panose="02020603050405020304" pitchFamily="18" charset="0"/>
                        </a:rPr>
                        <a:t>0.83</a:t>
                      </a:r>
                    </a:p>
                  </a:txBody>
                  <a:tcPr anchor="ctr"/>
                </a:tc>
                <a:tc>
                  <a:txBody>
                    <a:bodyPr/>
                    <a:lstStyle/>
                    <a:p>
                      <a:pPr>
                        <a:buNone/>
                      </a:pPr>
                      <a:r>
                        <a:rPr lang="en-IN">
                          <a:latin typeface="Times New Roman" panose="02020603050405020304" pitchFamily="18" charset="0"/>
                          <a:cs typeface="Times New Roman" panose="02020603050405020304" pitchFamily="18" charset="0"/>
                        </a:rPr>
                        <a:t>0.78</a:t>
                      </a:r>
                    </a:p>
                  </a:txBody>
                  <a:tcPr anchor="ctr"/>
                </a:tc>
                <a:tc>
                  <a:txBody>
                    <a:bodyPr/>
                    <a:lstStyle/>
                    <a:p>
                      <a:pPr>
                        <a:buNone/>
                      </a:pPr>
                      <a:r>
                        <a:rPr lang="en-IN">
                          <a:latin typeface="Times New Roman" panose="02020603050405020304" pitchFamily="18" charset="0"/>
                          <a:cs typeface="Times New Roman" panose="02020603050405020304" pitchFamily="18" charset="0"/>
                        </a:rPr>
                        <a:t>501</a:t>
                      </a:r>
                    </a:p>
                  </a:txBody>
                  <a:tcPr anchor="ctr"/>
                </a:tc>
                <a:extLst>
                  <a:ext uri="{0D108BD9-81ED-4DB2-BD59-A6C34878D82A}">
                    <a16:rowId xmlns:a16="http://schemas.microsoft.com/office/drawing/2014/main" val="936841453"/>
                  </a:ext>
                </a:extLst>
              </a:tr>
              <a:tr h="366743">
                <a:tc>
                  <a:txBody>
                    <a:bodyPr/>
                    <a:lstStyle/>
                    <a:p>
                      <a:pPr>
                        <a:buNone/>
                      </a:pPr>
                      <a:r>
                        <a:rPr lang="en-IN">
                          <a:latin typeface="Times New Roman" panose="02020603050405020304" pitchFamily="18" charset="0"/>
                          <a:cs typeface="Times New Roman" panose="02020603050405020304" pitchFamily="18" charset="0"/>
                        </a:rPr>
                        <a:t>AK</a:t>
                      </a:r>
                    </a:p>
                  </a:txBody>
                  <a:tcPr anchor="ctr"/>
                </a:tc>
                <a:tc>
                  <a:txBody>
                    <a:bodyPr/>
                    <a:lstStyle/>
                    <a:p>
                      <a:pPr>
                        <a:buNone/>
                      </a:pPr>
                      <a:r>
                        <a:rPr lang="en-IN">
                          <a:latin typeface="Times New Roman" panose="02020603050405020304" pitchFamily="18" charset="0"/>
                          <a:cs typeface="Times New Roman" panose="02020603050405020304" pitchFamily="18" charset="0"/>
                        </a:rPr>
                        <a:t>0.60</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0.61</a:t>
                      </a:r>
                    </a:p>
                  </a:txBody>
                  <a:tcPr anchor="ctr"/>
                </a:tc>
                <a:tc>
                  <a:txBody>
                    <a:bodyPr/>
                    <a:lstStyle/>
                    <a:p>
                      <a:pPr>
                        <a:buNone/>
                      </a:pPr>
                      <a:r>
                        <a:rPr lang="en-IN">
                          <a:latin typeface="Times New Roman" panose="02020603050405020304" pitchFamily="18" charset="0"/>
                          <a:cs typeface="Times New Roman" panose="02020603050405020304" pitchFamily="18" charset="0"/>
                        </a:rPr>
                        <a:t>121</a:t>
                      </a:r>
                    </a:p>
                  </a:txBody>
                  <a:tcPr anchor="ctr"/>
                </a:tc>
                <a:extLst>
                  <a:ext uri="{0D108BD9-81ED-4DB2-BD59-A6C34878D82A}">
                    <a16:rowId xmlns:a16="http://schemas.microsoft.com/office/drawing/2014/main" val="3259446202"/>
                  </a:ext>
                </a:extLst>
              </a:tr>
              <a:tr h="366743">
                <a:tc>
                  <a:txBody>
                    <a:bodyPr/>
                    <a:lstStyle/>
                    <a:p>
                      <a:pPr>
                        <a:buNone/>
                      </a:pPr>
                      <a:r>
                        <a:rPr lang="en-IN">
                          <a:latin typeface="Times New Roman" panose="02020603050405020304" pitchFamily="18" charset="0"/>
                          <a:cs typeface="Times New Roman" panose="02020603050405020304" pitchFamily="18" charset="0"/>
                        </a:rPr>
                        <a:t>BKL</a:t>
                      </a:r>
                    </a:p>
                  </a:txBody>
                  <a:tcPr anchor="ctr"/>
                </a:tc>
                <a:tc>
                  <a:txBody>
                    <a:bodyPr/>
                    <a:lstStyle/>
                    <a:p>
                      <a:pPr>
                        <a:buNone/>
                      </a:pPr>
                      <a:r>
                        <a:rPr lang="en-IN">
                          <a:latin typeface="Times New Roman" panose="02020603050405020304" pitchFamily="18" charset="0"/>
                          <a:cs typeface="Times New Roman" panose="02020603050405020304" pitchFamily="18" charset="0"/>
                        </a:rPr>
                        <a:t>0.62</a:t>
                      </a:r>
                    </a:p>
                  </a:txBody>
                  <a:tcPr anchor="ctr"/>
                </a:tc>
                <a:tc>
                  <a:txBody>
                    <a:bodyPr/>
                    <a:lstStyle/>
                    <a:p>
                      <a:pPr>
                        <a:buNone/>
                      </a:pPr>
                      <a:r>
                        <a:rPr lang="en-IN">
                          <a:latin typeface="Times New Roman" panose="02020603050405020304" pitchFamily="18" charset="0"/>
                          <a:cs typeface="Times New Roman" panose="02020603050405020304" pitchFamily="18" charset="0"/>
                        </a:rPr>
                        <a:t>0.69</a:t>
                      </a:r>
                    </a:p>
                  </a:txBody>
                  <a:tcPr anchor="ctr"/>
                </a:tc>
                <a:tc>
                  <a:txBody>
                    <a:bodyPr/>
                    <a:lstStyle/>
                    <a:p>
                      <a:pPr>
                        <a:buNone/>
                      </a:pPr>
                      <a:r>
                        <a:rPr lang="en-IN">
                          <a:latin typeface="Times New Roman" panose="02020603050405020304" pitchFamily="18" charset="0"/>
                          <a:cs typeface="Times New Roman" panose="02020603050405020304" pitchFamily="18" charset="0"/>
                        </a:rPr>
                        <a:t>0.65</a:t>
                      </a:r>
                    </a:p>
                  </a:txBody>
                  <a:tcPr anchor="ctr"/>
                </a:tc>
                <a:tc>
                  <a:txBody>
                    <a:bodyPr/>
                    <a:lstStyle/>
                    <a:p>
                      <a:pPr>
                        <a:buNone/>
                      </a:pPr>
                      <a:r>
                        <a:rPr lang="en-IN">
                          <a:latin typeface="Times New Roman" panose="02020603050405020304" pitchFamily="18" charset="0"/>
                          <a:cs typeface="Times New Roman" panose="02020603050405020304" pitchFamily="18" charset="0"/>
                        </a:rPr>
                        <a:t>381</a:t>
                      </a:r>
                    </a:p>
                  </a:txBody>
                  <a:tcPr anchor="ctr"/>
                </a:tc>
                <a:extLst>
                  <a:ext uri="{0D108BD9-81ED-4DB2-BD59-A6C34878D82A}">
                    <a16:rowId xmlns:a16="http://schemas.microsoft.com/office/drawing/2014/main" val="1090516969"/>
                  </a:ext>
                </a:extLst>
              </a:tr>
              <a:tr h="366743">
                <a:tc>
                  <a:txBody>
                    <a:bodyPr/>
                    <a:lstStyle/>
                    <a:p>
                      <a:pPr>
                        <a:buNone/>
                      </a:pPr>
                      <a:r>
                        <a:rPr lang="en-IN">
                          <a:latin typeface="Times New Roman" panose="02020603050405020304" pitchFamily="18" charset="0"/>
                          <a:cs typeface="Times New Roman" panose="02020603050405020304" pitchFamily="18" charset="0"/>
                        </a:rPr>
                        <a:t>DF</a:t>
                      </a:r>
                    </a:p>
                  </a:txBody>
                  <a:tcPr anchor="ctr"/>
                </a:tc>
                <a:tc>
                  <a:txBody>
                    <a:bodyPr/>
                    <a:lstStyle/>
                    <a:p>
                      <a:pPr>
                        <a:buNone/>
                      </a:pPr>
                      <a:r>
                        <a:rPr lang="en-IN">
                          <a:latin typeface="Times New Roman" panose="02020603050405020304" pitchFamily="18" charset="0"/>
                          <a:cs typeface="Times New Roman" panose="02020603050405020304" pitchFamily="18" charset="0"/>
                        </a:rPr>
                        <a:t>0.69</a:t>
                      </a:r>
                    </a:p>
                  </a:txBody>
                  <a:tcPr anchor="ctr"/>
                </a:tc>
                <a:tc>
                  <a:txBody>
                    <a:bodyPr/>
                    <a:lstStyle/>
                    <a:p>
                      <a:pPr>
                        <a:buNone/>
                      </a:pPr>
                      <a:r>
                        <a:rPr lang="en-IN">
                          <a:latin typeface="Times New Roman" panose="02020603050405020304" pitchFamily="18" charset="0"/>
                          <a:cs typeface="Times New Roman" panose="02020603050405020304" pitchFamily="18" charset="0"/>
                        </a:rPr>
                        <a:t>0.76</a:t>
                      </a:r>
                    </a:p>
                  </a:txBody>
                  <a:tcPr anchor="ctr"/>
                </a:tc>
                <a:tc>
                  <a:txBody>
                    <a:bodyPr/>
                    <a:lstStyle/>
                    <a:p>
                      <a:pPr>
                        <a:buNone/>
                      </a:pPr>
                      <a:r>
                        <a:rPr lang="en-IN">
                          <a:latin typeface="Times New Roman" panose="02020603050405020304" pitchFamily="18" charset="0"/>
                          <a:cs typeface="Times New Roman" panose="02020603050405020304" pitchFamily="18" charset="0"/>
                        </a:rPr>
                        <a:t>0.72</a:t>
                      </a:r>
                    </a:p>
                  </a:txBody>
                  <a:tcPr anchor="ctr"/>
                </a:tc>
                <a:tc>
                  <a:txBody>
                    <a:bodyPr/>
                    <a:lstStyle/>
                    <a:p>
                      <a:pPr>
                        <a:buNone/>
                      </a:pPr>
                      <a:r>
                        <a:rPr lang="en-IN">
                          <a:latin typeface="Times New Roman" panose="02020603050405020304" pitchFamily="18" charset="0"/>
                          <a:cs typeface="Times New Roman" panose="02020603050405020304" pitchFamily="18" charset="0"/>
                        </a:rPr>
                        <a:t>38</a:t>
                      </a:r>
                    </a:p>
                  </a:txBody>
                  <a:tcPr anchor="ctr"/>
                </a:tc>
                <a:extLst>
                  <a:ext uri="{0D108BD9-81ED-4DB2-BD59-A6C34878D82A}">
                    <a16:rowId xmlns:a16="http://schemas.microsoft.com/office/drawing/2014/main" val="1981754191"/>
                  </a:ext>
                </a:extLst>
              </a:tr>
              <a:tr h="366743">
                <a:tc>
                  <a:txBody>
                    <a:bodyPr/>
                    <a:lstStyle/>
                    <a:p>
                      <a:pPr>
                        <a:buNone/>
                      </a:pPr>
                      <a:r>
                        <a:rPr lang="en-IN">
                          <a:latin typeface="Times New Roman" panose="02020603050405020304" pitchFamily="18" charset="0"/>
                          <a:cs typeface="Times New Roman" panose="02020603050405020304" pitchFamily="18" charset="0"/>
                        </a:rPr>
                        <a:t>VASC</a:t>
                      </a:r>
                    </a:p>
                  </a:txBody>
                  <a:tcPr anchor="ctr"/>
                </a:tc>
                <a:tc>
                  <a:txBody>
                    <a:bodyPr/>
                    <a:lstStyle/>
                    <a:p>
                      <a:pPr>
                        <a:buNone/>
                      </a:pPr>
                      <a:r>
                        <a:rPr lang="en-IN">
                          <a:latin typeface="Times New Roman" panose="02020603050405020304" pitchFamily="18" charset="0"/>
                          <a:cs typeface="Times New Roman" panose="02020603050405020304" pitchFamily="18" charset="0"/>
                        </a:rPr>
                        <a:t>0.79</a:t>
                      </a:r>
                    </a:p>
                  </a:txBody>
                  <a:tcPr anchor="ctr"/>
                </a:tc>
                <a:tc>
                  <a:txBody>
                    <a:bodyPr/>
                    <a:lstStyle/>
                    <a:p>
                      <a:pPr>
                        <a:buNone/>
                      </a:pPr>
                      <a:r>
                        <a:rPr lang="en-IN">
                          <a:latin typeface="Times New Roman" panose="02020603050405020304" pitchFamily="18" charset="0"/>
                          <a:cs typeface="Times New Roman" panose="02020603050405020304" pitchFamily="18" charset="0"/>
                        </a:rPr>
                        <a:t>0.84</a:t>
                      </a:r>
                    </a:p>
                  </a:txBody>
                  <a:tcPr anchor="ctr"/>
                </a:tc>
                <a:tc>
                  <a:txBody>
                    <a:bodyPr/>
                    <a:lstStyle/>
                    <a:p>
                      <a:pPr>
                        <a:buNone/>
                      </a:pPr>
                      <a:r>
                        <a:rPr lang="en-IN">
                          <a:latin typeface="Times New Roman" panose="02020603050405020304" pitchFamily="18" charset="0"/>
                          <a:cs typeface="Times New Roman" panose="02020603050405020304" pitchFamily="18" charset="0"/>
                        </a:rPr>
                        <a:t>0.82</a:t>
                      </a:r>
                    </a:p>
                  </a:txBody>
                  <a:tcPr anchor="ctr"/>
                </a:tc>
                <a:tc>
                  <a:txBody>
                    <a:bodyPr/>
                    <a:lstStyle/>
                    <a:p>
                      <a:pPr>
                        <a:buNone/>
                      </a:pPr>
                      <a:r>
                        <a:rPr lang="en-IN">
                          <a:latin typeface="Times New Roman" panose="02020603050405020304" pitchFamily="18" charset="0"/>
                          <a:cs typeface="Times New Roman" panose="02020603050405020304" pitchFamily="18" charset="0"/>
                        </a:rPr>
                        <a:t>37</a:t>
                      </a:r>
                    </a:p>
                  </a:txBody>
                  <a:tcPr anchor="ctr"/>
                </a:tc>
                <a:extLst>
                  <a:ext uri="{0D108BD9-81ED-4DB2-BD59-A6C34878D82A}">
                    <a16:rowId xmlns:a16="http://schemas.microsoft.com/office/drawing/2014/main" val="1600707492"/>
                  </a:ext>
                </a:extLst>
              </a:tr>
              <a:tr h="366743">
                <a:tc>
                  <a:txBody>
                    <a:bodyPr/>
                    <a:lstStyle/>
                    <a:p>
                      <a:pPr>
                        <a:buNone/>
                      </a:pPr>
                      <a:r>
                        <a:rPr lang="en-IN">
                          <a:latin typeface="Times New Roman" panose="02020603050405020304" pitchFamily="18" charset="0"/>
                          <a:cs typeface="Times New Roman" panose="02020603050405020304" pitchFamily="18" charset="0"/>
                        </a:rPr>
                        <a:t>SCC</a:t>
                      </a:r>
                    </a:p>
                  </a:txBody>
                  <a:tcPr anchor="ctr"/>
                </a:tc>
                <a:tc>
                  <a:txBody>
                    <a:bodyPr/>
                    <a:lstStyle/>
                    <a:p>
                      <a:pPr>
                        <a:buNone/>
                      </a:pPr>
                      <a:r>
                        <a:rPr lang="en-IN">
                          <a:latin typeface="Times New Roman" panose="02020603050405020304" pitchFamily="18" charset="0"/>
                          <a:cs typeface="Times New Roman" panose="02020603050405020304" pitchFamily="18" charset="0"/>
                        </a:rPr>
                        <a:t>0.59</a:t>
                      </a:r>
                    </a:p>
                  </a:txBody>
                  <a:tcPr anchor="ctr"/>
                </a:tc>
                <a:tc>
                  <a:txBody>
                    <a:bodyPr/>
                    <a:lstStyle/>
                    <a:p>
                      <a:pPr>
                        <a:buNone/>
                      </a:pPr>
                      <a:r>
                        <a:rPr lang="en-IN">
                          <a:latin typeface="Times New Roman" panose="02020603050405020304" pitchFamily="18" charset="0"/>
                          <a:cs typeface="Times New Roman" panose="02020603050405020304" pitchFamily="18" charset="0"/>
                        </a:rPr>
                        <a:t>0.63</a:t>
                      </a:r>
                    </a:p>
                  </a:txBody>
                  <a:tcPr anchor="ctr"/>
                </a:tc>
                <a:tc>
                  <a:txBody>
                    <a:bodyPr/>
                    <a:lstStyle/>
                    <a:p>
                      <a:pPr>
                        <a:buNone/>
                      </a:pPr>
                      <a:r>
                        <a:rPr lang="en-IN">
                          <a:latin typeface="Times New Roman" panose="02020603050405020304" pitchFamily="18" charset="0"/>
                          <a:cs typeface="Times New Roman" panose="02020603050405020304" pitchFamily="18" charset="0"/>
                        </a:rPr>
                        <a:t>0.61</a:t>
                      </a:r>
                    </a:p>
                  </a:txBody>
                  <a:tcPr anchor="ctr"/>
                </a:tc>
                <a:tc>
                  <a:txBody>
                    <a:bodyPr/>
                    <a:lstStyle/>
                    <a:p>
                      <a:pPr>
                        <a:buNone/>
                      </a:pPr>
                      <a:r>
                        <a:rPr lang="en-IN">
                          <a:latin typeface="Times New Roman" panose="02020603050405020304" pitchFamily="18" charset="0"/>
                          <a:cs typeface="Times New Roman" panose="02020603050405020304" pitchFamily="18" charset="0"/>
                        </a:rPr>
                        <a:t>84</a:t>
                      </a:r>
                    </a:p>
                  </a:txBody>
                  <a:tcPr anchor="ctr"/>
                </a:tc>
                <a:extLst>
                  <a:ext uri="{0D108BD9-81ED-4DB2-BD59-A6C34878D82A}">
                    <a16:rowId xmlns:a16="http://schemas.microsoft.com/office/drawing/2014/main" val="948474850"/>
                  </a:ext>
                </a:extLst>
              </a:tr>
              <a:tr h="366743">
                <a:tc>
                  <a:txBody>
                    <a:bodyPr/>
                    <a:lstStyle/>
                    <a:p>
                      <a:pPr>
                        <a:buNone/>
                      </a:pPr>
                      <a:r>
                        <a:rPr lang="en-IN" b="1">
                          <a:latin typeface="Times New Roman" panose="02020603050405020304" pitchFamily="18" charset="0"/>
                          <a:cs typeface="Times New Roman" panose="02020603050405020304" pitchFamily="18" charset="0"/>
                        </a:rPr>
                        <a:t>Accuracy</a:t>
                      </a:r>
                      <a:endParaRPr lang="en-IN">
                        <a:latin typeface="Times New Roman" panose="02020603050405020304" pitchFamily="18" charset="0"/>
                        <a:cs typeface="Times New Roman" panose="02020603050405020304" pitchFamily="18" charset="0"/>
                      </a:endParaRPr>
                    </a:p>
                  </a:txBody>
                  <a:tcPr anchor="ctr"/>
                </a:tc>
                <a:tc>
                  <a:txBody>
                    <a:bodyPr/>
                    <a:lstStyle/>
                    <a:p>
                      <a:pPr>
                        <a:buNone/>
                      </a:pPr>
                      <a:r>
                        <a:rPr lang="en-IN">
                          <a:latin typeface="Times New Roman" panose="02020603050405020304" pitchFamily="18" charset="0"/>
                          <a:cs typeface="Times New Roman" panose="02020603050405020304" pitchFamily="18" charset="0"/>
                        </a:rPr>
                        <a:t>-</a:t>
                      </a:r>
                    </a:p>
                  </a:txBody>
                  <a:tcPr anchor="ctr"/>
                </a:tc>
                <a:tc>
                  <a:txBody>
                    <a:bodyPr/>
                    <a:lstStyle/>
                    <a:p>
                      <a:pPr>
                        <a:buNone/>
                      </a:pPr>
                      <a:r>
                        <a:rPr lang="en-IN">
                          <a:latin typeface="Times New Roman" panose="02020603050405020304" pitchFamily="18" charset="0"/>
                          <a:cs typeface="Times New Roman" panose="02020603050405020304" pitchFamily="18" charset="0"/>
                        </a:rPr>
                        <a:t>-</a:t>
                      </a:r>
                    </a:p>
                  </a:txBody>
                  <a:tcPr anchor="ctr"/>
                </a:tc>
                <a:tc>
                  <a:txBody>
                    <a:bodyPr/>
                    <a:lstStyle/>
                    <a:p>
                      <a:pPr>
                        <a:buNone/>
                      </a:pPr>
                      <a:r>
                        <a:rPr lang="en-IN" b="1" dirty="0">
                          <a:latin typeface="Times New Roman" panose="02020603050405020304" pitchFamily="18" charset="0"/>
                          <a:cs typeface="Times New Roman" panose="02020603050405020304" pitchFamily="18" charset="0"/>
                        </a:rPr>
                        <a:t>75%</a:t>
                      </a:r>
                      <a:endParaRPr lang="en-IN" dirty="0">
                        <a:latin typeface="Times New Roman" panose="02020603050405020304" pitchFamily="18" charset="0"/>
                        <a:cs typeface="Times New Roman" panose="02020603050405020304" pitchFamily="18" charset="0"/>
                      </a:endParaRPr>
                    </a:p>
                  </a:txBody>
                  <a:tcPr anchor="ctr"/>
                </a:tc>
                <a:tc>
                  <a:txBody>
                    <a:bodyPr/>
                    <a:lstStyle/>
                    <a:p>
                      <a:pPr>
                        <a:buNone/>
                      </a:pPr>
                      <a:r>
                        <a:rPr lang="en-IN" dirty="0">
                          <a:latin typeface="Times New Roman" panose="02020603050405020304" pitchFamily="18" charset="0"/>
                          <a:cs typeface="Times New Roman" panose="02020603050405020304" pitchFamily="18" charset="0"/>
                        </a:rPr>
                        <a:t>3800</a:t>
                      </a:r>
                    </a:p>
                  </a:txBody>
                  <a:tcPr anchor="ctr"/>
                </a:tc>
                <a:extLst>
                  <a:ext uri="{0D108BD9-81ED-4DB2-BD59-A6C34878D82A}">
                    <a16:rowId xmlns:a16="http://schemas.microsoft.com/office/drawing/2014/main" val="2591722700"/>
                  </a:ext>
                </a:extLst>
              </a:tr>
            </a:tbl>
          </a:graphicData>
        </a:graphic>
      </p:graphicFrame>
      <p:sp>
        <p:nvSpPr>
          <p:cNvPr id="7" name="TextBox 6">
            <a:extLst>
              <a:ext uri="{FF2B5EF4-FFF2-40B4-BE49-F238E27FC236}">
                <a16:creationId xmlns:a16="http://schemas.microsoft.com/office/drawing/2014/main" id="{AD803F57-3D00-F1CF-1E5A-83E7778EC348}"/>
              </a:ext>
            </a:extLst>
          </p:cNvPr>
          <p:cNvSpPr txBox="1"/>
          <p:nvPr/>
        </p:nvSpPr>
        <p:spPr>
          <a:xfrm>
            <a:off x="2058270" y="5098477"/>
            <a:ext cx="8485239" cy="1015663"/>
          </a:xfrm>
          <a:prstGeom prst="rect">
            <a:avLst/>
          </a:prstGeom>
          <a:noFill/>
        </p:spPr>
        <p:txBody>
          <a:bodyPr wrap="square">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ResNet-152 achieved 75% accuracy, slightly lower than ResNet-101.</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Balanced performance across classes, especially VASC and DF.</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MEL class improved recall (0.68) compared to ResNet-50.</a:t>
            </a:r>
          </a:p>
        </p:txBody>
      </p:sp>
    </p:spTree>
    <p:extLst>
      <p:ext uri="{BB962C8B-B14F-4D97-AF65-F5344CB8AC3E}">
        <p14:creationId xmlns:p14="http://schemas.microsoft.com/office/powerpoint/2010/main" val="15162760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1F8EB-D005-CBBC-1233-1850324644BA}"/>
              </a:ext>
            </a:extLst>
          </p:cNvPr>
          <p:cNvSpPr>
            <a:spLocks noGrp="1"/>
          </p:cNvSpPr>
          <p:nvPr>
            <p:ph type="title"/>
          </p:nvPr>
        </p:nvSpPr>
        <p:spPr>
          <a:xfrm>
            <a:off x="1540874" y="198864"/>
            <a:ext cx="8911687" cy="909723"/>
          </a:xfrm>
        </p:spPr>
        <p:txBody>
          <a:bodyPr>
            <a:normAutofit fontScale="90000"/>
          </a:bodyPr>
          <a:lstStyle/>
          <a:p>
            <a:r>
              <a:rPr lang="en-IN" b="1" dirty="0">
                <a:latin typeface="Times New Roman" panose="02020603050405020304" pitchFamily="18" charset="0"/>
                <a:cs typeface="Times New Roman" panose="02020603050405020304" pitchFamily="18" charset="0"/>
              </a:rPr>
              <a:t>Sample Result images</a:t>
            </a:r>
            <a:br>
              <a:rPr lang="en-IN" b="1" dirty="0">
                <a:latin typeface="Times New Roman" panose="02020603050405020304" pitchFamily="18" charset="0"/>
                <a:cs typeface="Times New Roman" panose="02020603050405020304" pitchFamily="18" charset="0"/>
              </a:rPr>
            </a:br>
            <a:br>
              <a:rPr lang="en-IN" b="1" dirty="0">
                <a:latin typeface="Times New Roman" panose="02020603050405020304" pitchFamily="18" charset="0"/>
                <a:cs typeface="Times New Roman" panose="02020603050405020304" pitchFamily="18" charset="0"/>
              </a:rPr>
            </a:br>
            <a:r>
              <a:rPr lang="en-IN" sz="3100" b="1" dirty="0">
                <a:latin typeface="Times New Roman" panose="02020603050405020304" pitchFamily="18" charset="0"/>
                <a:cs typeface="Times New Roman" panose="02020603050405020304" pitchFamily="18" charset="0"/>
              </a:rPr>
              <a:t>Segmentation output of </a:t>
            </a:r>
            <a:r>
              <a:rPr lang="en-IN" sz="3100" b="1" dirty="0" err="1">
                <a:latin typeface="Times New Roman" panose="02020603050405020304" pitchFamily="18" charset="0"/>
                <a:cs typeface="Times New Roman" panose="02020603050405020304" pitchFamily="18" charset="0"/>
              </a:rPr>
              <a:t>Unet</a:t>
            </a:r>
            <a:r>
              <a:rPr lang="en-IN" sz="3100" b="1" dirty="0">
                <a:latin typeface="Times New Roman" panose="02020603050405020304" pitchFamily="18" charset="0"/>
                <a:cs typeface="Times New Roman" panose="02020603050405020304" pitchFamily="18" charset="0"/>
              </a:rPr>
              <a:t> model</a:t>
            </a:r>
            <a:br>
              <a:rPr lang="en-IN" b="1" dirty="0">
                <a:latin typeface="Times New Roman" panose="02020603050405020304" pitchFamily="18" charset="0"/>
                <a:cs typeface="Times New Roman" panose="02020603050405020304" pitchFamily="18" charset="0"/>
              </a:rPr>
            </a:br>
            <a:endParaRPr lang="en-IN" b="1" dirty="0">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F1256B9F-3240-81C8-B83B-711A4056C648}"/>
              </a:ext>
            </a:extLst>
          </p:cNvPr>
          <p:cNvPicPr>
            <a:picLocks noGrp="1" noChangeAspect="1"/>
          </p:cNvPicPr>
          <p:nvPr>
            <p:ph idx="1"/>
          </p:nvPr>
        </p:nvPicPr>
        <p:blipFill rotWithShape="1">
          <a:blip r:embed="rId2"/>
          <a:srcRect l="10960" t="26637" r="31182" b="5538"/>
          <a:stretch>
            <a:fillRect/>
          </a:stretch>
        </p:blipFill>
        <p:spPr bwMode="auto">
          <a:xfrm>
            <a:off x="2358552" y="1868130"/>
            <a:ext cx="7237732" cy="2484360"/>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04631BAB-A563-3A2B-15F5-930A054F2D86}"/>
              </a:ext>
            </a:extLst>
          </p:cNvPr>
          <p:cNvPicPr>
            <a:picLocks noChangeAspect="1"/>
          </p:cNvPicPr>
          <p:nvPr/>
        </p:nvPicPr>
        <p:blipFill rotWithShape="1">
          <a:blip r:embed="rId3"/>
          <a:srcRect l="11237" t="26883" r="33658" b="7985"/>
          <a:stretch>
            <a:fillRect/>
          </a:stretch>
        </p:blipFill>
        <p:spPr bwMode="auto">
          <a:xfrm>
            <a:off x="2358552" y="4483510"/>
            <a:ext cx="7237732" cy="210559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42361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C56BA-0F87-4C19-A600-3869B0FC6F38}"/>
              </a:ext>
            </a:extLst>
          </p:cNvPr>
          <p:cNvSpPr>
            <a:spLocks noGrp="1"/>
          </p:cNvSpPr>
          <p:nvPr>
            <p:ph type="title"/>
          </p:nvPr>
        </p:nvSpPr>
        <p:spPr>
          <a:xfrm>
            <a:off x="1845674" y="683104"/>
            <a:ext cx="8911687" cy="1280890"/>
          </a:xfrm>
        </p:spPr>
        <p:txBody>
          <a:bodyPr/>
          <a:lstStyle/>
          <a:p>
            <a:r>
              <a:rPr lang="en-IN"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C188F156-03CC-0B3C-2C09-C90C82CBFF02}"/>
              </a:ext>
            </a:extLst>
          </p:cNvPr>
          <p:cNvSpPr>
            <a:spLocks noGrp="1"/>
          </p:cNvSpPr>
          <p:nvPr>
            <p:ph idx="1"/>
          </p:nvPr>
        </p:nvSpPr>
        <p:spPr>
          <a:xfrm>
            <a:off x="2156592" y="1425676"/>
            <a:ext cx="8915400" cy="5063613"/>
          </a:xfrm>
        </p:spPr>
        <p:txBody>
          <a:bodyPr>
            <a:normAutofit fontScale="92500" lnSpcReduction="10000"/>
          </a:bodyPr>
          <a:lstStyle/>
          <a:p>
            <a:r>
              <a:rPr lang="en-US" sz="2800" dirty="0">
                <a:latin typeface="Times New Roman" panose="02020603050405020304" pitchFamily="18" charset="0"/>
                <a:cs typeface="Times New Roman" panose="02020603050405020304" pitchFamily="18" charset="0"/>
              </a:rPr>
              <a:t>Skin cancer is one of the most common and life-threatening diseases worldwide, making early detection crucial for effective treatment.</a:t>
            </a:r>
          </a:p>
          <a:p>
            <a:r>
              <a:rPr lang="en-US" sz="2800" dirty="0">
                <a:latin typeface="Times New Roman" panose="02020603050405020304" pitchFamily="18" charset="0"/>
                <a:cs typeface="Times New Roman" panose="02020603050405020304" pitchFamily="18" charset="0"/>
              </a:rPr>
              <a:t>Traditional diagnostic methods rely on </a:t>
            </a:r>
            <a:r>
              <a:rPr lang="en-US" sz="2800" b="1" dirty="0">
                <a:latin typeface="Times New Roman" panose="02020603050405020304" pitchFamily="18" charset="0"/>
                <a:cs typeface="Times New Roman" panose="02020603050405020304" pitchFamily="18" charset="0"/>
              </a:rPr>
              <a:t>manual examination by dermatologists</a:t>
            </a:r>
            <a:r>
              <a:rPr lang="en-US" sz="2800" dirty="0">
                <a:latin typeface="Times New Roman" panose="02020603050405020304" pitchFamily="18" charset="0"/>
                <a:cs typeface="Times New Roman" panose="02020603050405020304" pitchFamily="18" charset="0"/>
              </a:rPr>
              <a:t>, which can be time-consuming and prone to subjectivity.</a:t>
            </a:r>
          </a:p>
          <a:p>
            <a:r>
              <a:rPr lang="en-US" sz="2800" dirty="0">
                <a:latin typeface="Times New Roman" panose="02020603050405020304" pitchFamily="18" charset="0"/>
                <a:cs typeface="Times New Roman" panose="02020603050405020304" pitchFamily="18" charset="0"/>
              </a:rPr>
              <a:t>To address this, </a:t>
            </a:r>
            <a:r>
              <a:rPr lang="en-US" sz="2800" b="1" dirty="0">
                <a:latin typeface="Times New Roman" panose="02020603050405020304" pitchFamily="18" charset="0"/>
                <a:cs typeface="Times New Roman" panose="02020603050405020304" pitchFamily="18" charset="0"/>
              </a:rPr>
              <a:t>automated skin lesion segmentation</a:t>
            </a:r>
            <a:r>
              <a:rPr lang="en-US" sz="2800"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and classification </a:t>
            </a:r>
            <a:r>
              <a:rPr lang="en-US" sz="2800" dirty="0">
                <a:latin typeface="Times New Roman" panose="02020603050405020304" pitchFamily="18" charset="0"/>
                <a:cs typeface="Times New Roman" panose="02020603050405020304" pitchFamily="18" charset="0"/>
              </a:rPr>
              <a:t>using </a:t>
            </a:r>
            <a:r>
              <a:rPr lang="en-US" sz="2800" b="1" dirty="0">
                <a:latin typeface="Times New Roman" panose="02020603050405020304" pitchFamily="18" charset="0"/>
                <a:cs typeface="Times New Roman" panose="02020603050405020304" pitchFamily="18" charset="0"/>
              </a:rPr>
              <a:t>deep learning</a:t>
            </a:r>
            <a:r>
              <a:rPr lang="en-US" sz="2800" dirty="0">
                <a:latin typeface="Times New Roman" panose="02020603050405020304" pitchFamily="18" charset="0"/>
                <a:cs typeface="Times New Roman" panose="02020603050405020304" pitchFamily="18" charset="0"/>
              </a:rPr>
              <a:t> has emerged as a powerful approach. </a:t>
            </a:r>
          </a:p>
          <a:p>
            <a:r>
              <a:rPr lang="en-US" sz="2800" dirty="0">
                <a:latin typeface="Times New Roman" panose="02020603050405020304" pitchFamily="18" charset="0"/>
                <a:cs typeface="Times New Roman" panose="02020603050405020304" pitchFamily="18" charset="0"/>
              </a:rPr>
              <a:t>In this project, we use U-Net for accurate skin lesion segmentation and </a:t>
            </a:r>
            <a:r>
              <a:rPr lang="en-US" sz="2800" dirty="0" err="1">
                <a:latin typeface="Times New Roman" panose="02020603050405020304" pitchFamily="18" charset="0"/>
                <a:cs typeface="Times New Roman" panose="02020603050405020304" pitchFamily="18" charset="0"/>
              </a:rPr>
              <a:t>ResNet</a:t>
            </a:r>
            <a:r>
              <a:rPr lang="en-US" sz="2800" dirty="0">
                <a:latin typeface="Times New Roman" panose="02020603050405020304" pitchFamily="18" charset="0"/>
                <a:cs typeface="Times New Roman" panose="02020603050405020304" pitchFamily="18" charset="0"/>
              </a:rPr>
              <a:t> for reliable classification of different lesion types.</a:t>
            </a:r>
            <a:endParaRPr lang="en-IN"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279734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932BD-33AE-FA8B-7169-62DA77AD91FC}"/>
              </a:ext>
            </a:extLst>
          </p:cNvPr>
          <p:cNvSpPr>
            <a:spLocks noGrp="1"/>
          </p:cNvSpPr>
          <p:nvPr>
            <p:ph type="title"/>
          </p:nvPr>
        </p:nvSpPr>
        <p:spPr>
          <a:xfrm>
            <a:off x="1640156" y="306333"/>
            <a:ext cx="8911687" cy="1280890"/>
          </a:xfrm>
        </p:spPr>
        <p:txBody>
          <a:bodyPr>
            <a:normAutofit/>
          </a:bodyPr>
          <a:lstStyle/>
          <a:p>
            <a:r>
              <a:rPr lang="en-IN" sz="3200" b="1" dirty="0">
                <a:latin typeface="Times New Roman" panose="02020603050405020304" pitchFamily="18" charset="0"/>
                <a:cs typeface="Times New Roman" panose="02020603050405020304" pitchFamily="18" charset="0"/>
              </a:rPr>
              <a:t>Output of </a:t>
            </a:r>
            <a:r>
              <a:rPr lang="en-IN" sz="3200" b="1" dirty="0" err="1">
                <a:latin typeface="Times New Roman" panose="02020603050405020304" pitchFamily="18" charset="0"/>
                <a:cs typeface="Times New Roman" panose="02020603050405020304" pitchFamily="18" charset="0"/>
              </a:rPr>
              <a:t>ResNet</a:t>
            </a:r>
            <a:r>
              <a:rPr lang="en-IN" sz="3200" b="1" dirty="0">
                <a:latin typeface="Times New Roman" panose="02020603050405020304" pitchFamily="18" charset="0"/>
                <a:cs typeface="Times New Roman" panose="02020603050405020304" pitchFamily="18" charset="0"/>
              </a:rPr>
              <a:t> 101 model</a:t>
            </a:r>
          </a:p>
        </p:txBody>
      </p:sp>
      <p:pic>
        <p:nvPicPr>
          <p:cNvPr id="4" name="Content Placeholder 3">
            <a:extLst>
              <a:ext uri="{FF2B5EF4-FFF2-40B4-BE49-F238E27FC236}">
                <a16:creationId xmlns:a16="http://schemas.microsoft.com/office/drawing/2014/main" id="{B4400961-016B-17C5-0467-7202CBBE798C}"/>
              </a:ext>
            </a:extLst>
          </p:cNvPr>
          <p:cNvPicPr>
            <a:picLocks noGrp="1" noChangeAspect="1"/>
          </p:cNvPicPr>
          <p:nvPr>
            <p:ph idx="1"/>
          </p:nvPr>
        </p:nvPicPr>
        <p:blipFill rotWithShape="1">
          <a:blip r:embed="rId2"/>
          <a:srcRect l="4441" t="27623" r="22154" b="12681"/>
          <a:stretch>
            <a:fillRect/>
          </a:stretch>
        </p:blipFill>
        <p:spPr bwMode="auto">
          <a:xfrm>
            <a:off x="1640156" y="1189703"/>
            <a:ext cx="9285727" cy="496529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515275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042358-43B7-702F-AEC6-78ECC9B4F4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88D3E9-1180-8ACA-9526-E59B7CBFFB81}"/>
              </a:ext>
            </a:extLst>
          </p:cNvPr>
          <p:cNvSpPr>
            <a:spLocks noGrp="1"/>
          </p:cNvSpPr>
          <p:nvPr>
            <p:ph type="title"/>
          </p:nvPr>
        </p:nvSpPr>
        <p:spPr>
          <a:xfrm>
            <a:off x="1640156" y="306333"/>
            <a:ext cx="8911687" cy="1280890"/>
          </a:xfrm>
        </p:spPr>
        <p:txBody>
          <a:bodyPr>
            <a:normAutofit/>
          </a:bodyPr>
          <a:lstStyle/>
          <a:p>
            <a:r>
              <a:rPr lang="en-IN" sz="3200" b="1" dirty="0">
                <a:latin typeface="Times New Roman" panose="02020603050405020304" pitchFamily="18" charset="0"/>
                <a:cs typeface="Times New Roman" panose="02020603050405020304" pitchFamily="18" charset="0"/>
              </a:rPr>
              <a:t>Output of </a:t>
            </a:r>
            <a:r>
              <a:rPr lang="en-IN" sz="3200" b="1" dirty="0" err="1">
                <a:latin typeface="Times New Roman" panose="02020603050405020304" pitchFamily="18" charset="0"/>
                <a:cs typeface="Times New Roman" panose="02020603050405020304" pitchFamily="18" charset="0"/>
              </a:rPr>
              <a:t>ResNet</a:t>
            </a:r>
            <a:r>
              <a:rPr lang="en-IN" sz="3200" b="1" dirty="0">
                <a:latin typeface="Times New Roman" panose="02020603050405020304" pitchFamily="18" charset="0"/>
                <a:cs typeface="Times New Roman" panose="02020603050405020304" pitchFamily="18" charset="0"/>
              </a:rPr>
              <a:t> 152 model</a:t>
            </a:r>
          </a:p>
        </p:txBody>
      </p:sp>
      <p:pic>
        <p:nvPicPr>
          <p:cNvPr id="6" name="Content Placeholder 5">
            <a:extLst>
              <a:ext uri="{FF2B5EF4-FFF2-40B4-BE49-F238E27FC236}">
                <a16:creationId xmlns:a16="http://schemas.microsoft.com/office/drawing/2014/main" id="{D3CA8B42-3F83-94EF-491F-79CDBE0C3377}"/>
              </a:ext>
            </a:extLst>
          </p:cNvPr>
          <p:cNvPicPr>
            <a:picLocks noGrp="1" noChangeAspect="1"/>
          </p:cNvPicPr>
          <p:nvPr>
            <p:ph idx="1"/>
          </p:nvPr>
        </p:nvPicPr>
        <p:blipFill rotWithShape="1">
          <a:blip r:embed="rId2"/>
          <a:srcRect l="10602" t="33902" r="30553" b="18003"/>
          <a:stretch>
            <a:fillRect/>
          </a:stretch>
        </p:blipFill>
        <p:spPr bwMode="auto">
          <a:xfrm>
            <a:off x="1357623" y="1179871"/>
            <a:ext cx="9901963" cy="52799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052366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37BCC-4766-DCDB-BCF3-3858CFB6AA28}"/>
              </a:ext>
            </a:extLst>
          </p:cNvPr>
          <p:cNvSpPr>
            <a:spLocks noGrp="1"/>
          </p:cNvSpPr>
          <p:nvPr>
            <p:ph type="title"/>
          </p:nvPr>
        </p:nvSpPr>
        <p:spPr>
          <a:xfrm>
            <a:off x="1298090" y="90024"/>
            <a:ext cx="8911687" cy="1280890"/>
          </a:xfrm>
        </p:spPr>
        <p:txBody>
          <a:bodyPr/>
          <a:lstStyle/>
          <a:p>
            <a:r>
              <a:rPr lang="en-IN" b="1" dirty="0">
                <a:latin typeface="Times New Roman" panose="02020603050405020304" pitchFamily="18" charset="0"/>
                <a:cs typeface="Times New Roman" panose="02020603050405020304" pitchFamily="18" charset="0"/>
              </a:rPr>
              <a:t>User Interface</a:t>
            </a:r>
            <a:br>
              <a:rPr lang="en-IN" dirty="0"/>
            </a:br>
            <a:endParaRPr lang="en-IN" dirty="0"/>
          </a:p>
        </p:txBody>
      </p:sp>
      <p:sp>
        <p:nvSpPr>
          <p:cNvPr id="3" name="Content Placeholder 2">
            <a:extLst>
              <a:ext uri="{FF2B5EF4-FFF2-40B4-BE49-F238E27FC236}">
                <a16:creationId xmlns:a16="http://schemas.microsoft.com/office/drawing/2014/main" id="{4FCA8264-2133-8487-3A8C-0142E7F288F5}"/>
              </a:ext>
            </a:extLst>
          </p:cNvPr>
          <p:cNvSpPr>
            <a:spLocks noGrp="1"/>
          </p:cNvSpPr>
          <p:nvPr>
            <p:ph idx="1"/>
          </p:nvPr>
        </p:nvSpPr>
        <p:spPr>
          <a:xfrm>
            <a:off x="1982223" y="730469"/>
            <a:ext cx="8993188" cy="5628968"/>
          </a:xfrm>
        </p:spPr>
        <p:txBody>
          <a:bodyPr/>
          <a:lstStyle/>
          <a:p>
            <a:r>
              <a:rPr lang="en-IN" b="1" dirty="0">
                <a:latin typeface="Times New Roman" panose="02020603050405020304" pitchFamily="18" charset="0"/>
                <a:cs typeface="Times New Roman" panose="02020603050405020304" pitchFamily="18" charset="0"/>
              </a:rPr>
              <a:t>Home Page:</a:t>
            </a:r>
            <a:r>
              <a:rPr lang="en-IN" dirty="0">
                <a:latin typeface="Times New Roman" panose="02020603050405020304" pitchFamily="18" charset="0"/>
                <a:cs typeface="Times New Roman" panose="02020603050405020304" pitchFamily="18" charset="0"/>
              </a:rPr>
              <a:t> Introduces the application and its purpose, offering easy navigation to other sections.</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54CE087-5B1E-E677-1FB4-C44FEDA4BE98}"/>
              </a:ext>
            </a:extLst>
          </p:cNvPr>
          <p:cNvPicPr>
            <a:picLocks noChangeAspect="1"/>
          </p:cNvPicPr>
          <p:nvPr/>
        </p:nvPicPr>
        <p:blipFill rotWithShape="1">
          <a:blip r:embed="rId2"/>
          <a:srcRect t="14182" b="6933"/>
          <a:stretch>
            <a:fillRect/>
          </a:stretch>
        </p:blipFill>
        <p:spPr bwMode="auto">
          <a:xfrm>
            <a:off x="2373591" y="1370914"/>
            <a:ext cx="7836186" cy="2612392"/>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DB059EA9-B319-77E4-1A4E-30E6D360DF01}"/>
              </a:ext>
            </a:extLst>
          </p:cNvPr>
          <p:cNvPicPr>
            <a:picLocks noChangeAspect="1"/>
          </p:cNvPicPr>
          <p:nvPr/>
        </p:nvPicPr>
        <p:blipFill rotWithShape="1">
          <a:blip r:embed="rId3"/>
          <a:srcRect t="14403" b="12017"/>
          <a:stretch>
            <a:fillRect/>
          </a:stretch>
        </p:blipFill>
        <p:spPr bwMode="auto">
          <a:xfrm>
            <a:off x="2373591" y="3983306"/>
            <a:ext cx="7789636" cy="248632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6794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F4393098-9CA0-3302-DF73-D540019A00B4}"/>
              </a:ext>
            </a:extLst>
          </p:cNvPr>
          <p:cNvSpPr>
            <a:spLocks noGrp="1"/>
          </p:cNvSpPr>
          <p:nvPr>
            <p:ph idx="1"/>
          </p:nvPr>
        </p:nvSpPr>
        <p:spPr>
          <a:xfrm>
            <a:off x="1822296" y="648928"/>
            <a:ext cx="8915400" cy="6209071"/>
          </a:xfrm>
        </p:spPr>
        <p:txBody>
          <a:bodyPr/>
          <a:lstStyle/>
          <a:p>
            <a:r>
              <a:rPr lang="en-IN" sz="2000" b="1" dirty="0">
                <a:latin typeface="Times New Roman" panose="02020603050405020304" pitchFamily="18" charset="0"/>
                <a:cs typeface="Times New Roman" panose="02020603050405020304" pitchFamily="18" charset="0"/>
              </a:rPr>
              <a:t>Lesion Types page :</a:t>
            </a: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pPr marL="0" indent="0">
              <a:buNone/>
            </a:pPr>
            <a:endParaRPr lang="en-IN" b="1"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F3F21A6B-194C-9762-FD7C-354A694E5356}"/>
              </a:ext>
            </a:extLst>
          </p:cNvPr>
          <p:cNvPicPr>
            <a:picLocks noChangeAspect="1"/>
          </p:cNvPicPr>
          <p:nvPr/>
        </p:nvPicPr>
        <p:blipFill rotWithShape="1">
          <a:blip r:embed="rId2"/>
          <a:srcRect l="23442" t="13518" r="25573" b="6698"/>
          <a:stretch>
            <a:fillRect/>
          </a:stretch>
        </p:blipFill>
        <p:spPr bwMode="auto">
          <a:xfrm>
            <a:off x="2012361" y="1303942"/>
            <a:ext cx="8535270" cy="41234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502824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29CDC-59E2-D134-1C62-F512839F32FA}"/>
              </a:ext>
            </a:extLst>
          </p:cNvPr>
          <p:cNvSpPr>
            <a:spLocks noGrp="1"/>
          </p:cNvSpPr>
          <p:nvPr>
            <p:ph type="title"/>
          </p:nvPr>
        </p:nvSpPr>
        <p:spPr>
          <a:xfrm>
            <a:off x="1511377" y="211155"/>
            <a:ext cx="8911687" cy="732742"/>
          </a:xfrm>
        </p:spPr>
        <p:txBody>
          <a:bodyPr>
            <a:normAutofit/>
          </a:bodyPr>
          <a:lstStyle/>
          <a:p>
            <a:r>
              <a:rPr lang="en-IN" sz="2400" b="1" dirty="0">
                <a:latin typeface="Times New Roman" panose="02020603050405020304" pitchFamily="18" charset="0"/>
                <a:cs typeface="Times New Roman" panose="02020603050405020304" pitchFamily="18" charset="0"/>
              </a:rPr>
              <a:t>Predict Page :</a:t>
            </a:r>
          </a:p>
        </p:txBody>
      </p:sp>
      <p:pic>
        <p:nvPicPr>
          <p:cNvPr id="4" name="Content Placeholder 3">
            <a:extLst>
              <a:ext uri="{FF2B5EF4-FFF2-40B4-BE49-F238E27FC236}">
                <a16:creationId xmlns:a16="http://schemas.microsoft.com/office/drawing/2014/main" id="{23420E71-14F9-D47A-8DC3-50129AB40068}"/>
              </a:ext>
            </a:extLst>
          </p:cNvPr>
          <p:cNvPicPr>
            <a:picLocks noGrp="1" noChangeAspect="1"/>
          </p:cNvPicPr>
          <p:nvPr>
            <p:ph idx="1"/>
          </p:nvPr>
        </p:nvPicPr>
        <p:blipFill rotWithShape="1">
          <a:blip r:embed="rId2"/>
          <a:srcRect t="14182" b="6711"/>
          <a:stretch>
            <a:fillRect/>
          </a:stretch>
        </p:blipFill>
        <p:spPr bwMode="auto">
          <a:xfrm>
            <a:off x="2382429" y="685681"/>
            <a:ext cx="7656306" cy="24016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1644F175-4B8D-9CE4-AB94-BA52C2EEE9F3}"/>
              </a:ext>
            </a:extLst>
          </p:cNvPr>
          <p:cNvPicPr>
            <a:picLocks noChangeAspect="1"/>
          </p:cNvPicPr>
          <p:nvPr/>
        </p:nvPicPr>
        <p:blipFill>
          <a:blip r:embed="rId3"/>
          <a:stretch>
            <a:fillRect/>
          </a:stretch>
        </p:blipFill>
        <p:spPr>
          <a:xfrm>
            <a:off x="2382429" y="3087329"/>
            <a:ext cx="7656306" cy="3637936"/>
          </a:xfrm>
          <a:prstGeom prst="rect">
            <a:avLst/>
          </a:prstGeom>
        </p:spPr>
      </p:pic>
    </p:spTree>
    <p:extLst>
      <p:ext uri="{BB962C8B-B14F-4D97-AF65-F5344CB8AC3E}">
        <p14:creationId xmlns:p14="http://schemas.microsoft.com/office/powerpoint/2010/main" val="19637212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A6FD6-79F7-7D69-C180-A65D09042351}"/>
              </a:ext>
            </a:extLst>
          </p:cNvPr>
          <p:cNvSpPr>
            <a:spLocks noGrp="1"/>
          </p:cNvSpPr>
          <p:nvPr>
            <p:ph type="title"/>
          </p:nvPr>
        </p:nvSpPr>
        <p:spPr>
          <a:xfrm>
            <a:off x="1757183" y="259299"/>
            <a:ext cx="8911687" cy="1280890"/>
          </a:xfrm>
        </p:spPr>
        <p:txBody>
          <a:bodyPr/>
          <a:lstStyle/>
          <a:p>
            <a:r>
              <a:rPr lang="en-IN" b="1" dirty="0">
                <a:latin typeface="Times New Roman" panose="02020603050405020304" pitchFamily="18" charset="0"/>
                <a:cs typeface="Times New Roman" panose="02020603050405020304" pitchFamily="18" charset="0"/>
              </a:rPr>
              <a:t>Challenges/Limitations</a:t>
            </a:r>
          </a:p>
        </p:txBody>
      </p:sp>
      <p:sp>
        <p:nvSpPr>
          <p:cNvPr id="3" name="Content Placeholder 2">
            <a:extLst>
              <a:ext uri="{FF2B5EF4-FFF2-40B4-BE49-F238E27FC236}">
                <a16:creationId xmlns:a16="http://schemas.microsoft.com/office/drawing/2014/main" id="{E7CFA1D4-E8E0-962A-7BC3-EC451EB5D13E}"/>
              </a:ext>
            </a:extLst>
          </p:cNvPr>
          <p:cNvSpPr>
            <a:spLocks noGrp="1"/>
          </p:cNvSpPr>
          <p:nvPr>
            <p:ph idx="1"/>
          </p:nvPr>
        </p:nvSpPr>
        <p:spPr>
          <a:xfrm>
            <a:off x="1757183" y="1199535"/>
            <a:ext cx="9897755" cy="5497488"/>
          </a:xfrm>
        </p:spPr>
        <p:txBody>
          <a:bodyPr>
            <a:normAutofit fontScale="85000" lnSpcReduction="10000"/>
          </a:bodyPr>
          <a:lstStyle/>
          <a:p>
            <a:pPr>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Visual Similarity Between Lesions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Many skin lesions share similar characteristics in terms of color, shape, and texture.</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This overlap makes it challenging for models to distinguish correctly, often leading to misclassification.</a:t>
            </a:r>
          </a:p>
          <a:p>
            <a:pPr>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Class Imbalance in Dataset</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ISIC datasets are highly imbalanced in class distribution.</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Models tend to favor majority classes, resulting in poor performance for minority categories.</a:t>
            </a:r>
          </a:p>
          <a:p>
            <a:pPr>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Challenges in Lesion Segmentation Due to Irregular Shapes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Skin lesions rarely have well-defined or regular boundaries.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Their irregular, fuzzy contours make segmentation difficult with traditional methods.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Hence, advanced deep learning approaches (e.g., U-Net) are required to handle this complexity.</a:t>
            </a:r>
          </a:p>
          <a:p>
            <a:pPr>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High Computational Requirements</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Deep models such as U-Net and </a:t>
            </a:r>
            <a:r>
              <a:rPr lang="en-US" sz="2000" dirty="0" err="1">
                <a:solidFill>
                  <a:schemeClr val="tx1"/>
                </a:solidFill>
                <a:latin typeface="Times New Roman" panose="02020603050405020304" pitchFamily="18" charset="0"/>
                <a:cs typeface="Times New Roman" panose="02020603050405020304" pitchFamily="18" charset="0"/>
              </a:rPr>
              <a:t>ResNet</a:t>
            </a:r>
            <a:r>
              <a:rPr lang="en-US" sz="2000" dirty="0">
                <a:solidFill>
                  <a:schemeClr val="tx1"/>
                </a:solidFill>
                <a:latin typeface="Times New Roman" panose="02020603050405020304" pitchFamily="18" charset="0"/>
                <a:cs typeface="Times New Roman" panose="02020603050405020304" pitchFamily="18" charset="0"/>
              </a:rPr>
              <a:t> demand powerful GPUs, large memory, and longer training time.</a:t>
            </a:r>
          </a:p>
          <a:p>
            <a:pPr lvl="1">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Researchers or institutions with limited resources may find it hard to train and fine-tune these models effectively.</a:t>
            </a:r>
          </a:p>
          <a:p>
            <a:endParaRPr lang="en-IN" dirty="0"/>
          </a:p>
        </p:txBody>
      </p:sp>
    </p:spTree>
    <p:extLst>
      <p:ext uri="{BB962C8B-B14F-4D97-AF65-F5344CB8AC3E}">
        <p14:creationId xmlns:p14="http://schemas.microsoft.com/office/powerpoint/2010/main" val="766688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FCF48-454B-1E8B-549F-C6E6F395BD64}"/>
              </a:ext>
            </a:extLst>
          </p:cNvPr>
          <p:cNvSpPr>
            <a:spLocks noGrp="1"/>
          </p:cNvSpPr>
          <p:nvPr>
            <p:ph type="title"/>
          </p:nvPr>
        </p:nvSpPr>
        <p:spPr>
          <a:xfrm>
            <a:off x="1776848" y="683104"/>
            <a:ext cx="8911687" cy="801567"/>
          </a:xfrm>
        </p:spPr>
        <p:txBody>
          <a:bodyPr/>
          <a:lstStyle/>
          <a:p>
            <a:r>
              <a:rPr lang="en-IN"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C73E0D8F-2A4D-9A5C-8F2C-0A97C5A9D3C7}"/>
              </a:ext>
            </a:extLst>
          </p:cNvPr>
          <p:cNvSpPr>
            <a:spLocks noGrp="1"/>
          </p:cNvSpPr>
          <p:nvPr>
            <p:ph idx="1"/>
          </p:nvPr>
        </p:nvSpPr>
        <p:spPr>
          <a:xfrm>
            <a:off x="1979612" y="1632154"/>
            <a:ext cx="8915400" cy="4857136"/>
          </a:xfrm>
        </p:spPr>
        <p:txBody>
          <a:bodyPr>
            <a:normAutofit/>
          </a:bodyPr>
          <a:lstStyle/>
          <a:p>
            <a:r>
              <a:rPr lang="en-US" sz="2000" dirty="0">
                <a:latin typeface="Times New Roman" panose="02020603050405020304" pitchFamily="18" charset="0"/>
                <a:cs typeface="Times New Roman" panose="02020603050405020304" pitchFamily="18" charset="0"/>
              </a:rPr>
              <a:t>Three </a:t>
            </a:r>
            <a:r>
              <a:rPr lang="en-US" sz="2000" dirty="0" err="1">
                <a:latin typeface="Times New Roman" panose="02020603050405020304" pitchFamily="18" charset="0"/>
                <a:cs typeface="Times New Roman" panose="02020603050405020304" pitchFamily="18" charset="0"/>
              </a:rPr>
              <a:t>ResNet</a:t>
            </a:r>
            <a:r>
              <a:rPr lang="en-US" sz="2000" dirty="0">
                <a:latin typeface="Times New Roman" panose="02020603050405020304" pitchFamily="18" charset="0"/>
                <a:cs typeface="Times New Roman" panose="02020603050405020304" pitchFamily="18" charset="0"/>
              </a:rPr>
              <a:t> variants (ResNet50, ResNet101, ResNet152) were applied for skin lesion classification on the ISIC 2019 dataset.</a:t>
            </a:r>
          </a:p>
          <a:p>
            <a:r>
              <a:rPr lang="en-US" sz="2000" dirty="0">
                <a:latin typeface="Times New Roman" panose="02020603050405020304" pitchFamily="18" charset="0"/>
                <a:cs typeface="Times New Roman" panose="02020603050405020304" pitchFamily="18" charset="0"/>
              </a:rPr>
              <a:t>ResNet50, with fewer layers, achieved a lower accuracy of 50%, showing limitations in learning complex features.</a:t>
            </a:r>
          </a:p>
          <a:p>
            <a:r>
              <a:rPr lang="en-US" sz="2000" dirty="0">
                <a:latin typeface="Times New Roman" panose="02020603050405020304" pitchFamily="18" charset="0"/>
                <a:cs typeface="Times New Roman" panose="02020603050405020304" pitchFamily="18" charset="0"/>
              </a:rPr>
              <a:t>ResNet101 outperformed the others with 80% accuracy, demonstrating the best balance between depth and generalization.</a:t>
            </a:r>
          </a:p>
          <a:p>
            <a:r>
              <a:rPr lang="en-US" sz="2000" dirty="0">
                <a:latin typeface="Times New Roman" panose="02020603050405020304" pitchFamily="18" charset="0"/>
                <a:cs typeface="Times New Roman" panose="02020603050405020304" pitchFamily="18" charset="0"/>
              </a:rPr>
              <a:t>ResNet152, despite being deeper, achieved 75% accuracy, suggesting that excessive depth may lead to overfitting or reduced efficiency.</a:t>
            </a:r>
          </a:p>
          <a:p>
            <a:r>
              <a:rPr lang="en-US" sz="2000" dirty="0">
                <a:latin typeface="Times New Roman" panose="02020603050405020304" pitchFamily="18" charset="0"/>
                <a:cs typeface="Times New Roman" panose="02020603050405020304" pitchFamily="18" charset="0"/>
              </a:rPr>
              <a:t>Overall, ResNet101 proved to be the most effective model for this task.</a:t>
            </a:r>
          </a:p>
          <a:p>
            <a:pPr marL="0" indent="0">
              <a:buNone/>
            </a:pPr>
            <a:r>
              <a:rPr lang="en-US" sz="2000" dirty="0">
                <a:latin typeface="Times New Roman" panose="02020603050405020304" pitchFamily="18" charset="0"/>
                <a:cs typeface="Times New Roman" panose="02020603050405020304" pitchFamily="18" charset="0"/>
              </a:rPr>
              <a:t>In summary, this project helps in automating skin lesion detection, making it faster, more accessible, and more reliable. Future improvements, like using better models or advanced techniques, can further increase accuracy and performance.</a:t>
            </a:r>
          </a:p>
          <a:p>
            <a:pPr marL="0" indent="0">
              <a:buNone/>
            </a:pPr>
            <a:endParaRPr lang="en-IN" dirty="0"/>
          </a:p>
        </p:txBody>
      </p:sp>
    </p:spTree>
    <p:extLst>
      <p:ext uri="{BB962C8B-B14F-4D97-AF65-F5344CB8AC3E}">
        <p14:creationId xmlns:p14="http://schemas.microsoft.com/office/powerpoint/2010/main" val="36362800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274D8F-DC44-6066-2E5E-1BF6A2E8D4C9}"/>
              </a:ext>
            </a:extLst>
          </p:cNvPr>
          <p:cNvSpPr>
            <a:spLocks noGrp="1"/>
          </p:cNvSpPr>
          <p:nvPr>
            <p:ph idx="1"/>
          </p:nvPr>
        </p:nvSpPr>
        <p:spPr>
          <a:xfrm>
            <a:off x="1773134" y="1356851"/>
            <a:ext cx="8915400" cy="5252461"/>
          </a:xfrm>
        </p:spPr>
        <p:txBody>
          <a:bodyPr>
            <a:normAutofit/>
          </a:bodyPr>
          <a:lstStyle/>
          <a:p>
            <a:pPr marL="0" indent="0" algn="ctr">
              <a:buNone/>
            </a:pPr>
            <a:endParaRPr lang="en-IN" sz="7200" dirty="0">
              <a:solidFill>
                <a:srgbClr val="002060"/>
              </a:solidFill>
              <a:effectLst>
                <a:outerShdw blurRad="38100" dist="38100" dir="2700000" algn="tl">
                  <a:srgbClr val="000000">
                    <a:alpha val="43137"/>
                  </a:srgbClr>
                </a:outerShdw>
              </a:effectLst>
              <a:latin typeface="Berlin Sans FB Demi" panose="020E0802020502020306" pitchFamily="34" charset="0"/>
            </a:endParaRPr>
          </a:p>
          <a:p>
            <a:pPr marL="0" indent="0" algn="ctr">
              <a:buNone/>
            </a:pPr>
            <a:r>
              <a:rPr lang="en-IN" sz="8000" dirty="0">
                <a:solidFill>
                  <a:srgbClr val="002060"/>
                </a:solidFill>
                <a:effectLst>
                  <a:outerShdw blurRad="38100" dist="38100" dir="2700000" algn="tl">
                    <a:srgbClr val="000000">
                      <a:alpha val="43137"/>
                    </a:srgbClr>
                  </a:outerShdw>
                </a:effectLst>
                <a:latin typeface="Berlin Sans FB Demi" panose="020E0802020502020306" pitchFamily="34" charset="0"/>
              </a:rPr>
              <a:t>THANK YOU</a:t>
            </a:r>
            <a:endParaRPr lang="en-IN" sz="8000" dirty="0"/>
          </a:p>
        </p:txBody>
      </p:sp>
    </p:spTree>
    <p:extLst>
      <p:ext uri="{BB962C8B-B14F-4D97-AF65-F5344CB8AC3E}">
        <p14:creationId xmlns:p14="http://schemas.microsoft.com/office/powerpoint/2010/main" val="4063967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46F0-BDCB-1846-BBD9-F59D2FD83047}"/>
              </a:ext>
            </a:extLst>
          </p:cNvPr>
          <p:cNvSpPr>
            <a:spLocks noGrp="1"/>
          </p:cNvSpPr>
          <p:nvPr>
            <p:ph type="title"/>
          </p:nvPr>
        </p:nvSpPr>
        <p:spPr>
          <a:xfrm>
            <a:off x="1835840" y="732265"/>
            <a:ext cx="8911687" cy="1280890"/>
          </a:xfrm>
        </p:spPr>
        <p:txBody>
          <a:bodyPr/>
          <a:lstStyle/>
          <a:p>
            <a:r>
              <a:rPr lang="en-IN" b="1" dirty="0">
                <a:latin typeface="Times New Roman" panose="02020603050405020304" pitchFamily="18" charset="0"/>
                <a:cs typeface="Times New Roman" panose="02020603050405020304" pitchFamily="18" charset="0"/>
              </a:rPr>
              <a:t>Objectives</a:t>
            </a:r>
          </a:p>
        </p:txBody>
      </p:sp>
      <p:sp>
        <p:nvSpPr>
          <p:cNvPr id="4" name="Rectangle 1">
            <a:extLst>
              <a:ext uri="{FF2B5EF4-FFF2-40B4-BE49-F238E27FC236}">
                <a16:creationId xmlns:a16="http://schemas.microsoft.com/office/drawing/2014/main" id="{A0AAE9BF-511C-6D84-CCA1-67FC20718DFE}"/>
              </a:ext>
            </a:extLst>
          </p:cNvPr>
          <p:cNvSpPr>
            <a:spLocks noGrp="1" noChangeArrowheads="1"/>
          </p:cNvSpPr>
          <p:nvPr>
            <p:ph idx="1"/>
          </p:nvPr>
        </p:nvSpPr>
        <p:spPr bwMode="auto">
          <a:xfrm>
            <a:off x="1936955" y="1732014"/>
            <a:ext cx="9753600" cy="45756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IN" sz="2400" dirty="0">
                <a:latin typeface="Times New Roman" panose="02020603050405020304" pitchFamily="18" charset="0"/>
                <a:cs typeface="Times New Roman" panose="02020603050405020304" pitchFamily="18" charset="0"/>
              </a:rPr>
              <a:t>To preprocess </a:t>
            </a:r>
            <a:r>
              <a:rPr lang="en-IN" sz="2400" dirty="0" err="1">
                <a:latin typeface="Times New Roman" panose="02020603050405020304" pitchFamily="18" charset="0"/>
                <a:cs typeface="Times New Roman" panose="02020603050405020304" pitchFamily="18" charset="0"/>
              </a:rPr>
              <a:t>dermoscopic</a:t>
            </a:r>
            <a:r>
              <a:rPr lang="en-IN" sz="2400" dirty="0">
                <a:latin typeface="Times New Roman" panose="02020603050405020304" pitchFamily="18" charset="0"/>
                <a:cs typeface="Times New Roman" panose="02020603050405020304" pitchFamily="18" charset="0"/>
              </a:rPr>
              <a:t> images for enhancing lesion visibility and reducing artifacts.</a:t>
            </a:r>
          </a:p>
          <a:p>
            <a:r>
              <a:rPr lang="en-IN" sz="2400" dirty="0">
                <a:latin typeface="Times New Roman" panose="02020603050405020304" pitchFamily="18" charset="0"/>
                <a:cs typeface="Times New Roman" panose="02020603050405020304" pitchFamily="18" charset="0"/>
              </a:rPr>
              <a:t>To develop a segmentation model (U-Net) for precise identification of lesion boundaries.</a:t>
            </a:r>
          </a:p>
          <a:p>
            <a:r>
              <a:rPr lang="en-IN" sz="2400" dirty="0">
                <a:latin typeface="Times New Roman" panose="02020603050405020304" pitchFamily="18" charset="0"/>
                <a:cs typeface="Times New Roman" panose="02020603050405020304" pitchFamily="18" charset="0"/>
              </a:rPr>
              <a:t>To implement a classification model (</a:t>
            </a:r>
            <a:r>
              <a:rPr lang="en-IN" sz="2400" dirty="0" err="1">
                <a:latin typeface="Times New Roman" panose="02020603050405020304" pitchFamily="18" charset="0"/>
                <a:cs typeface="Times New Roman" panose="02020603050405020304" pitchFamily="18" charset="0"/>
              </a:rPr>
              <a:t>ResNet</a:t>
            </a:r>
            <a:r>
              <a:rPr lang="en-IN" sz="2400" dirty="0">
                <a:latin typeface="Times New Roman" panose="02020603050405020304" pitchFamily="18" charset="0"/>
                <a:cs typeface="Times New Roman" panose="02020603050405020304" pitchFamily="18" charset="0"/>
              </a:rPr>
              <a:t>) for categorizing skin lesions into different types.</a:t>
            </a:r>
          </a:p>
          <a:p>
            <a:r>
              <a:rPr lang="en-IN" sz="2400" dirty="0">
                <a:latin typeface="Times New Roman" panose="02020603050405020304" pitchFamily="18" charset="0"/>
                <a:cs typeface="Times New Roman" panose="02020603050405020304" pitchFamily="18" charset="0"/>
              </a:rPr>
              <a:t>To handle class imbalance and improve prediction accuracy using appropriate techniques.</a:t>
            </a:r>
          </a:p>
          <a:p>
            <a:r>
              <a:rPr lang="en-IN" sz="2400" dirty="0">
                <a:latin typeface="Times New Roman" panose="02020603050405020304" pitchFamily="18" charset="0"/>
                <a:cs typeface="Times New Roman" panose="02020603050405020304" pitchFamily="18" charset="0"/>
              </a:rPr>
              <a:t>To integrate the trained models into a user-friendly web application (</a:t>
            </a:r>
            <a:r>
              <a:rPr lang="en-IN" sz="2400" dirty="0" err="1">
                <a:latin typeface="Times New Roman" panose="02020603050405020304" pitchFamily="18" charset="0"/>
                <a:cs typeface="Times New Roman" panose="02020603050405020304" pitchFamily="18" charset="0"/>
              </a:rPr>
              <a:t>DermaCare</a:t>
            </a:r>
            <a:r>
              <a:rPr lang="en-IN" sz="2400" dirty="0">
                <a:latin typeface="Times New Roman" panose="02020603050405020304" pitchFamily="18" charset="0"/>
                <a:cs typeface="Times New Roman" panose="02020603050405020304" pitchFamily="18" charset="0"/>
              </a:rPr>
              <a:t>) for practical usage.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97513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6B06D-82A2-4329-E6D7-B0C84A806FCA}"/>
              </a:ext>
            </a:extLst>
          </p:cNvPr>
          <p:cNvSpPr>
            <a:spLocks noGrp="1"/>
          </p:cNvSpPr>
          <p:nvPr>
            <p:ph type="title"/>
          </p:nvPr>
        </p:nvSpPr>
        <p:spPr>
          <a:xfrm>
            <a:off x="1453343" y="260317"/>
            <a:ext cx="8911687" cy="418109"/>
          </a:xfrm>
        </p:spPr>
        <p:txBody>
          <a:bodyPr>
            <a:normAutofit fontScale="90000"/>
          </a:bodyPr>
          <a:lstStyle/>
          <a:p>
            <a:r>
              <a:rPr lang="en-IN" b="1" dirty="0">
                <a:latin typeface="Times New Roman" panose="02020603050405020304" pitchFamily="18" charset="0"/>
                <a:cs typeface="Times New Roman" panose="02020603050405020304" pitchFamily="18" charset="0"/>
              </a:rPr>
              <a:t>Architecture Of Proposed System</a:t>
            </a:r>
            <a:br>
              <a:rPr lang="en-IN" dirty="0"/>
            </a:br>
            <a:endParaRPr lang="en-IN" dirty="0"/>
          </a:p>
        </p:txBody>
      </p:sp>
      <p:pic>
        <p:nvPicPr>
          <p:cNvPr id="5" name="Content Placeholder 4">
            <a:extLst>
              <a:ext uri="{FF2B5EF4-FFF2-40B4-BE49-F238E27FC236}">
                <a16:creationId xmlns:a16="http://schemas.microsoft.com/office/drawing/2014/main" id="{447E7E21-311B-39E9-6917-94AD36E5ADEE}"/>
              </a:ext>
            </a:extLst>
          </p:cNvPr>
          <p:cNvPicPr>
            <a:picLocks noGrp="1" noChangeAspect="1"/>
          </p:cNvPicPr>
          <p:nvPr>
            <p:ph idx="1"/>
          </p:nvPr>
        </p:nvPicPr>
        <p:blipFill>
          <a:blip r:embed="rId2"/>
          <a:stretch>
            <a:fillRect/>
          </a:stretch>
        </p:blipFill>
        <p:spPr>
          <a:xfrm>
            <a:off x="2290917" y="973393"/>
            <a:ext cx="7422301" cy="5223240"/>
          </a:xfrm>
        </p:spPr>
      </p:pic>
    </p:spTree>
    <p:extLst>
      <p:ext uri="{BB962C8B-B14F-4D97-AF65-F5344CB8AC3E}">
        <p14:creationId xmlns:p14="http://schemas.microsoft.com/office/powerpoint/2010/main" val="1449670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F9E2F-F651-2023-ED28-B994DB8ABE92}"/>
              </a:ext>
            </a:extLst>
          </p:cNvPr>
          <p:cNvSpPr>
            <a:spLocks noGrp="1"/>
          </p:cNvSpPr>
          <p:nvPr>
            <p:ph type="title"/>
          </p:nvPr>
        </p:nvSpPr>
        <p:spPr>
          <a:xfrm>
            <a:off x="1885003" y="683103"/>
            <a:ext cx="8911687" cy="1280890"/>
          </a:xfrm>
        </p:spPr>
        <p:txBody>
          <a:bodyPr/>
          <a:lstStyle/>
          <a:p>
            <a:r>
              <a:rPr lang="en-IN" b="1" dirty="0">
                <a:latin typeface="Times New Roman" panose="02020603050405020304" pitchFamily="18" charset="0"/>
                <a:cs typeface="Times New Roman" panose="02020603050405020304" pitchFamily="18" charset="0"/>
              </a:rPr>
              <a:t>Dataset Used</a:t>
            </a:r>
          </a:p>
        </p:txBody>
      </p:sp>
      <p:sp>
        <p:nvSpPr>
          <p:cNvPr id="3" name="Content Placeholder 2">
            <a:extLst>
              <a:ext uri="{FF2B5EF4-FFF2-40B4-BE49-F238E27FC236}">
                <a16:creationId xmlns:a16="http://schemas.microsoft.com/office/drawing/2014/main" id="{BDEFC7C7-CB89-A311-88D9-D0781FCFDF1B}"/>
              </a:ext>
            </a:extLst>
          </p:cNvPr>
          <p:cNvSpPr>
            <a:spLocks noGrp="1"/>
          </p:cNvSpPr>
          <p:nvPr>
            <p:ph idx="1"/>
          </p:nvPr>
        </p:nvSpPr>
        <p:spPr>
          <a:xfrm>
            <a:off x="2009109" y="1779638"/>
            <a:ext cx="8915400" cy="4837471"/>
          </a:xfrm>
        </p:spPr>
        <p:txBody>
          <a:bodyPr>
            <a:normAutofit/>
          </a:bodyPr>
          <a:lstStyle/>
          <a:p>
            <a:r>
              <a:rPr lang="en-US" sz="2200" dirty="0">
                <a:latin typeface="Times New Roman" panose="02020603050405020304" pitchFamily="18" charset="0"/>
                <a:cs typeface="Times New Roman" panose="02020603050405020304" pitchFamily="18" charset="0"/>
              </a:rPr>
              <a:t>This project uses </a:t>
            </a:r>
            <a:r>
              <a:rPr lang="en-US" sz="2200" dirty="0" err="1">
                <a:latin typeface="Times New Roman" panose="02020603050405020304" pitchFamily="18" charset="0"/>
                <a:cs typeface="Times New Roman" panose="02020603050405020304" pitchFamily="18" charset="0"/>
              </a:rPr>
              <a:t>dermoscopic</a:t>
            </a:r>
            <a:r>
              <a:rPr lang="en-US" sz="2200" dirty="0">
                <a:latin typeface="Times New Roman" panose="02020603050405020304" pitchFamily="18" charset="0"/>
                <a:cs typeface="Times New Roman" panose="02020603050405020304" pitchFamily="18" charset="0"/>
              </a:rPr>
              <a:t> images from the </a:t>
            </a:r>
            <a:r>
              <a:rPr lang="en-US" sz="2200" b="1" dirty="0">
                <a:latin typeface="Times New Roman" panose="02020603050405020304" pitchFamily="18" charset="0"/>
                <a:cs typeface="Times New Roman" panose="02020603050405020304" pitchFamily="18" charset="0"/>
              </a:rPr>
              <a:t>ISIC 2018</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ISIC 2019</a:t>
            </a:r>
            <a:r>
              <a:rPr lang="en-US" sz="2200" dirty="0">
                <a:latin typeface="Times New Roman" panose="02020603050405020304" pitchFamily="18" charset="0"/>
                <a:cs typeface="Times New Roman" panose="02020603050405020304" pitchFamily="18" charset="0"/>
              </a:rPr>
              <a:t> challenges.</a:t>
            </a:r>
          </a:p>
          <a:p>
            <a:r>
              <a:rPr lang="en-IN" sz="2200" dirty="0">
                <a:latin typeface="Times New Roman" panose="02020603050405020304" pitchFamily="18" charset="0"/>
                <a:cs typeface="Times New Roman" panose="02020603050405020304" pitchFamily="18" charset="0"/>
              </a:rPr>
              <a:t>The ISIC 2018 dataset (3,693 images) includes segmentation masks for training and evaluating lesion boundary detection.</a:t>
            </a:r>
          </a:p>
          <a:p>
            <a:r>
              <a:rPr lang="en-IN" sz="2200" dirty="0">
                <a:latin typeface="Times New Roman" panose="02020603050405020304" pitchFamily="18" charset="0"/>
                <a:cs typeface="Times New Roman" panose="02020603050405020304" pitchFamily="18" charset="0"/>
              </a:rPr>
              <a:t> The ISIC 2019 dataset (25,331 images) is used for multiclass classification across eight lesion types, such as melanoma, nevus, and basal cell carcinoma. </a:t>
            </a:r>
          </a:p>
          <a:p>
            <a:r>
              <a:rPr lang="en-US" sz="2200" dirty="0">
                <a:latin typeface="Times New Roman" panose="02020603050405020304" pitchFamily="18" charset="0"/>
                <a:cs typeface="Times New Roman" panose="02020603050405020304" pitchFamily="18" charset="0"/>
              </a:rPr>
              <a:t>While the datasets offer diverse lesion types and imaging conditions, they suffer from class imbalance, which is addressed using techniques like oversampling and class weighting.</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9080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178A5-56DA-1326-8E3D-FBB8B592EEA2}"/>
              </a:ext>
            </a:extLst>
          </p:cNvPr>
          <p:cNvSpPr>
            <a:spLocks noGrp="1"/>
          </p:cNvSpPr>
          <p:nvPr>
            <p:ph type="title"/>
          </p:nvPr>
        </p:nvSpPr>
        <p:spPr>
          <a:xfrm>
            <a:off x="1640156" y="149017"/>
            <a:ext cx="8911687" cy="1280890"/>
          </a:xfrm>
        </p:spPr>
        <p:txBody>
          <a:bodyPr/>
          <a:lstStyle/>
          <a:p>
            <a:r>
              <a:rPr lang="en-IN" b="1"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210F6699-C0B7-B4C7-9CC0-E20A5656B62B}"/>
              </a:ext>
            </a:extLst>
          </p:cNvPr>
          <p:cNvSpPr>
            <a:spLocks noGrp="1"/>
          </p:cNvSpPr>
          <p:nvPr>
            <p:ph idx="1"/>
          </p:nvPr>
        </p:nvSpPr>
        <p:spPr>
          <a:xfrm>
            <a:off x="1782967" y="904568"/>
            <a:ext cx="8915400" cy="5804415"/>
          </a:xfrm>
        </p:spPr>
        <p:txBody>
          <a:bodyPr>
            <a:normAutofit/>
          </a:bodyPr>
          <a:lstStyle/>
          <a:p>
            <a:pPr marL="514350" indent="-514350">
              <a:buAutoNum type="arabicPeriod"/>
            </a:pPr>
            <a:r>
              <a:rPr lang="en-IN" sz="2800" b="1" dirty="0">
                <a:latin typeface="Times New Roman" panose="02020603050405020304" pitchFamily="18" charset="0"/>
                <a:cs typeface="Times New Roman" panose="02020603050405020304" pitchFamily="18" charset="0"/>
              </a:rPr>
              <a:t>Preprocessing</a:t>
            </a:r>
          </a:p>
          <a:p>
            <a:pPr marL="0" indent="0">
              <a:buNone/>
            </a:pPr>
            <a:r>
              <a:rPr lang="en-US" sz="2200" dirty="0">
                <a:latin typeface="Times New Roman" panose="02020603050405020304" pitchFamily="18" charset="0"/>
                <a:cs typeface="Times New Roman" panose="02020603050405020304" pitchFamily="18" charset="0"/>
              </a:rPr>
              <a:t>Preprocessing plays a key role in improving the accuracy of skin lesion segmentation and classification. Various techniques used are :</a:t>
            </a:r>
          </a:p>
          <a:p>
            <a:pPr>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Resizing</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All images are resized to </a:t>
            </a:r>
            <a:r>
              <a:rPr lang="en-US" sz="2200" b="1" dirty="0">
                <a:latin typeface="Times New Roman" panose="02020603050405020304" pitchFamily="18" charset="0"/>
                <a:cs typeface="Times New Roman" panose="02020603050405020304" pitchFamily="18" charset="0"/>
              </a:rPr>
              <a:t>224×224 pixels</a:t>
            </a:r>
            <a:r>
              <a:rPr lang="en-US" sz="2200" dirty="0">
                <a:latin typeface="Times New Roman" panose="02020603050405020304" pitchFamily="18" charset="0"/>
                <a:cs typeface="Times New Roman" panose="02020603050405020304" pitchFamily="18" charset="0"/>
              </a:rPr>
              <a:t> to match the CNN input size. This ensures dataset uniformity and reduces computational complexity while preserving image quality.</a:t>
            </a:r>
          </a:p>
          <a:p>
            <a:pPr>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Normalization</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Pixel values are scaled from </a:t>
            </a:r>
            <a:r>
              <a:rPr lang="en-US" sz="2200" b="1" dirty="0">
                <a:latin typeface="Times New Roman" panose="02020603050405020304" pitchFamily="18" charset="0"/>
                <a:cs typeface="Times New Roman" panose="02020603050405020304" pitchFamily="18" charset="0"/>
              </a:rPr>
              <a:t>[0, 255] to [0, 1]</a:t>
            </a:r>
            <a:r>
              <a:rPr lang="en-US" sz="2200" dirty="0">
                <a:latin typeface="Times New Roman" panose="02020603050405020304" pitchFamily="18" charset="0"/>
                <a:cs typeface="Times New Roman" panose="02020603050405020304" pitchFamily="18" charset="0"/>
              </a:rPr>
              <a:t>, which stabilizes training, prevents gradient issues, and allows faster model convergence.</a:t>
            </a:r>
          </a:p>
          <a:p>
            <a:pPr>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Enhancement (CLAHE)</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CLAHE improves lesion visibility by enhancing local contrast while avoiding noise amplification, making subtle structures clearer for classification.</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8802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B67B26-BB77-F32A-9F8E-4BF86D707EBF}"/>
              </a:ext>
            </a:extLst>
          </p:cNvPr>
          <p:cNvSpPr>
            <a:spLocks noGrp="1"/>
          </p:cNvSpPr>
          <p:nvPr>
            <p:ph idx="1"/>
          </p:nvPr>
        </p:nvSpPr>
        <p:spPr>
          <a:xfrm>
            <a:off x="2107431" y="906008"/>
            <a:ext cx="8915400" cy="5045983"/>
          </a:xfrm>
        </p:spPr>
        <p:txBody>
          <a:bodyPr>
            <a:normAutofit/>
          </a:bodyPr>
          <a:lstStyle/>
          <a:p>
            <a:pPr>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Hair Removal</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Hair artifacts are removed using edge detection and inpainting, producing cleaner images so the model focuses on lesion features instead of obstructions.</a:t>
            </a:r>
          </a:p>
          <a:p>
            <a:pPr>
              <a:buFont typeface="Wingdings" panose="05000000000000000000" pitchFamily="2" charset="2"/>
              <a:buChar char="§"/>
            </a:pPr>
            <a:r>
              <a:rPr lang="en-US" sz="2200" b="1" dirty="0">
                <a:latin typeface="Times New Roman" panose="02020603050405020304" pitchFamily="18" charset="0"/>
                <a:cs typeface="Times New Roman" panose="02020603050405020304" pitchFamily="18" charset="0"/>
              </a:rPr>
              <a:t>Augmentation</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Data augmentation increases dataset diversity and helps the model generalize better. Techniques such as rotation, flipping, zoom, and brightness adjustment simulate real-world variations in orientation, scale, and lighting. This not only enlarges the training set but also reduces overfitting by preventing the model from memorizing specific image patterns.</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4073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9752C-0DBC-6222-31CF-D4AF6658CEB2}"/>
              </a:ext>
            </a:extLst>
          </p:cNvPr>
          <p:cNvSpPr>
            <a:spLocks noGrp="1"/>
          </p:cNvSpPr>
          <p:nvPr>
            <p:ph type="title"/>
          </p:nvPr>
        </p:nvSpPr>
        <p:spPr>
          <a:xfrm>
            <a:off x="1747351" y="692936"/>
            <a:ext cx="8911687" cy="1280890"/>
          </a:xfrm>
        </p:spPr>
        <p:txBody>
          <a:bodyPr/>
          <a:lstStyle/>
          <a:p>
            <a:r>
              <a:rPr lang="en-IN" b="1" dirty="0">
                <a:latin typeface="Times New Roman" panose="02020603050405020304" pitchFamily="18" charset="0"/>
                <a:cs typeface="Times New Roman" panose="02020603050405020304" pitchFamily="18" charset="0"/>
              </a:rPr>
              <a:t>Models Used</a:t>
            </a:r>
          </a:p>
        </p:txBody>
      </p:sp>
      <p:sp>
        <p:nvSpPr>
          <p:cNvPr id="3" name="Content Placeholder 2">
            <a:extLst>
              <a:ext uri="{FF2B5EF4-FFF2-40B4-BE49-F238E27FC236}">
                <a16:creationId xmlns:a16="http://schemas.microsoft.com/office/drawing/2014/main" id="{FBB3328A-F379-C97C-5249-714E60466BBA}"/>
              </a:ext>
            </a:extLst>
          </p:cNvPr>
          <p:cNvSpPr>
            <a:spLocks noGrp="1"/>
          </p:cNvSpPr>
          <p:nvPr>
            <p:ph idx="1"/>
          </p:nvPr>
        </p:nvSpPr>
        <p:spPr>
          <a:xfrm>
            <a:off x="1747351" y="1540189"/>
            <a:ext cx="8915400" cy="3777622"/>
          </a:xfrm>
        </p:spPr>
        <p:txBody>
          <a:bodyPr/>
          <a:lstStyle/>
          <a:p>
            <a:r>
              <a:rPr lang="en-US" sz="2400" b="1" dirty="0">
                <a:latin typeface="Times New Roman" panose="02020603050405020304" pitchFamily="18" charset="0"/>
                <a:cs typeface="Times New Roman" panose="02020603050405020304" pitchFamily="18" charset="0"/>
              </a:rPr>
              <a:t>Different models used in this project are:</a:t>
            </a:r>
            <a:endParaRPr lang="en-US" sz="24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For Segmentation:</a:t>
            </a:r>
            <a:r>
              <a:rPr lang="en-US" sz="2400" dirty="0">
                <a:latin typeface="Times New Roman" panose="02020603050405020304" pitchFamily="18" charset="0"/>
                <a:cs typeface="Times New Roman" panose="02020603050405020304" pitchFamily="18" charset="0"/>
              </a:rPr>
              <a:t> </a:t>
            </a:r>
          </a:p>
          <a:p>
            <a:pPr marL="0" indent="0">
              <a:buNone/>
            </a:pPr>
            <a:r>
              <a:rPr lang="en-US" sz="2400" dirty="0">
                <a:latin typeface="Times New Roman" panose="02020603050405020304" pitchFamily="18" charset="0"/>
                <a:cs typeface="Times New Roman" panose="02020603050405020304" pitchFamily="18" charset="0"/>
              </a:rPr>
              <a:t>	U-Net</a:t>
            </a:r>
          </a:p>
          <a:p>
            <a:r>
              <a:rPr lang="en-US" sz="2400" b="1" dirty="0">
                <a:latin typeface="Times New Roman" panose="02020603050405020304" pitchFamily="18" charset="0"/>
                <a:cs typeface="Times New Roman" panose="02020603050405020304" pitchFamily="18" charset="0"/>
              </a:rPr>
              <a:t>For Classification:</a:t>
            </a:r>
            <a:r>
              <a:rPr lang="en-US" sz="2400" dirty="0">
                <a:latin typeface="Times New Roman" panose="02020603050405020304" pitchFamily="18" charset="0"/>
                <a:cs typeface="Times New Roman" panose="02020603050405020304" pitchFamily="18" charset="0"/>
              </a:rPr>
              <a:t> </a:t>
            </a:r>
          </a:p>
          <a:p>
            <a:pPr marL="0" indent="0">
              <a:buNone/>
            </a:pPr>
            <a:r>
              <a:rPr lang="en-US" sz="2400" dirty="0">
                <a:latin typeface="Times New Roman" panose="02020603050405020304" pitchFamily="18" charset="0"/>
                <a:cs typeface="Times New Roman" panose="02020603050405020304" pitchFamily="18" charset="0"/>
              </a:rPr>
              <a:t>	ResNet-50</a:t>
            </a:r>
          </a:p>
          <a:p>
            <a:pPr marL="0" indent="0">
              <a:buNone/>
            </a:pPr>
            <a:r>
              <a:rPr lang="en-US" sz="2400" dirty="0">
                <a:latin typeface="Times New Roman" panose="02020603050405020304" pitchFamily="18" charset="0"/>
                <a:cs typeface="Times New Roman" panose="02020603050405020304" pitchFamily="18" charset="0"/>
              </a:rPr>
              <a:t>	ResNet-101 </a:t>
            </a:r>
          </a:p>
          <a:p>
            <a:pPr marL="0" indent="0">
              <a:buNone/>
            </a:pPr>
            <a:r>
              <a:rPr lang="en-US" sz="2400" dirty="0">
                <a:latin typeface="Times New Roman" panose="02020603050405020304" pitchFamily="18" charset="0"/>
                <a:cs typeface="Times New Roman" panose="02020603050405020304" pitchFamily="18" charset="0"/>
              </a:rPr>
              <a:t>	ResNet-152</a:t>
            </a:r>
          </a:p>
          <a:p>
            <a:endParaRPr lang="en-IN" dirty="0"/>
          </a:p>
        </p:txBody>
      </p:sp>
    </p:spTree>
    <p:extLst>
      <p:ext uri="{BB962C8B-B14F-4D97-AF65-F5344CB8AC3E}">
        <p14:creationId xmlns:p14="http://schemas.microsoft.com/office/powerpoint/2010/main" val="3009973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5946E-1D30-E647-B41F-1F784779F927}"/>
              </a:ext>
            </a:extLst>
          </p:cNvPr>
          <p:cNvSpPr>
            <a:spLocks noGrp="1"/>
          </p:cNvSpPr>
          <p:nvPr>
            <p:ph type="title"/>
          </p:nvPr>
        </p:nvSpPr>
        <p:spPr>
          <a:xfrm>
            <a:off x="1845673" y="732265"/>
            <a:ext cx="8911687" cy="1280890"/>
          </a:xfrm>
        </p:spPr>
        <p:txBody>
          <a:bodyPr/>
          <a:lstStyle/>
          <a:p>
            <a:r>
              <a:rPr lang="en-IN" b="1" dirty="0">
                <a:latin typeface="Times New Roman" panose="02020603050405020304" pitchFamily="18" charset="0"/>
                <a:cs typeface="Times New Roman" panose="02020603050405020304" pitchFamily="18" charset="0"/>
              </a:rPr>
              <a:t>U-Net</a:t>
            </a:r>
          </a:p>
        </p:txBody>
      </p:sp>
      <p:sp>
        <p:nvSpPr>
          <p:cNvPr id="3" name="Content Placeholder 2">
            <a:extLst>
              <a:ext uri="{FF2B5EF4-FFF2-40B4-BE49-F238E27FC236}">
                <a16:creationId xmlns:a16="http://schemas.microsoft.com/office/drawing/2014/main" id="{46AF4C26-2ABC-AF71-32D6-B8C810ED0DA4}"/>
              </a:ext>
            </a:extLst>
          </p:cNvPr>
          <p:cNvSpPr>
            <a:spLocks noGrp="1"/>
          </p:cNvSpPr>
          <p:nvPr>
            <p:ph idx="1"/>
          </p:nvPr>
        </p:nvSpPr>
        <p:spPr>
          <a:xfrm>
            <a:off x="1845672" y="1484671"/>
            <a:ext cx="9343437" cy="5034115"/>
          </a:xfrm>
        </p:spPr>
        <p:txBody>
          <a:bodyPr>
            <a:normAutofit/>
          </a:bodyPr>
          <a:lstStyle/>
          <a:p>
            <a:r>
              <a:rPr lang="en-US" sz="2200" dirty="0">
                <a:latin typeface="Times New Roman" panose="02020603050405020304" pitchFamily="18" charset="0"/>
                <a:cs typeface="Times New Roman" panose="02020603050405020304" pitchFamily="18" charset="0"/>
              </a:rPr>
              <a:t>U-Net is a deep learning model designed for biomedical image segmentation. It follows a </a:t>
            </a:r>
            <a:r>
              <a:rPr lang="en-US" sz="2200" b="1" dirty="0">
                <a:latin typeface="Times New Roman" panose="02020603050405020304" pitchFamily="18" charset="0"/>
                <a:cs typeface="Times New Roman" panose="02020603050405020304" pitchFamily="18" charset="0"/>
              </a:rPr>
              <a:t>U-shaped</a:t>
            </a:r>
            <a:r>
              <a:rPr lang="en-US" sz="2200" dirty="0">
                <a:latin typeface="Times New Roman" panose="02020603050405020304" pitchFamily="18" charset="0"/>
                <a:cs typeface="Times New Roman" panose="02020603050405020304" pitchFamily="18" charset="0"/>
              </a:rPr>
              <a:t> architecture consisting of two main parts:</a:t>
            </a:r>
          </a:p>
          <a:p>
            <a:pPr lvl="1">
              <a:buFont typeface="+mj-lt"/>
              <a:buAutoNum type="arabicPeriod"/>
            </a:pPr>
            <a:r>
              <a:rPr lang="en-US" sz="2200" b="1" dirty="0">
                <a:latin typeface="Times New Roman" panose="02020603050405020304" pitchFamily="18" charset="0"/>
                <a:cs typeface="Times New Roman" panose="02020603050405020304" pitchFamily="18" charset="0"/>
              </a:rPr>
              <a:t>Contracting Path (Encoder)</a:t>
            </a:r>
            <a:r>
              <a:rPr lang="en-US" sz="2200" dirty="0">
                <a:latin typeface="Times New Roman" panose="02020603050405020304" pitchFamily="18" charset="0"/>
                <a:cs typeface="Times New Roman" panose="02020603050405020304" pitchFamily="18" charset="0"/>
              </a:rPr>
              <a:t> – Extracts important features using convolutional layers and </a:t>
            </a:r>
            <a:r>
              <a:rPr lang="en-US" sz="2200" dirty="0" err="1">
                <a:latin typeface="Times New Roman" panose="02020603050405020304" pitchFamily="18" charset="0"/>
                <a:cs typeface="Times New Roman" panose="02020603050405020304" pitchFamily="18" charset="0"/>
              </a:rPr>
              <a:t>downsampling</a:t>
            </a:r>
            <a:r>
              <a:rPr lang="en-US" sz="2200" dirty="0">
                <a:latin typeface="Times New Roman" panose="02020603050405020304" pitchFamily="18" charset="0"/>
                <a:cs typeface="Times New Roman" panose="02020603050405020304" pitchFamily="18" charset="0"/>
              </a:rPr>
              <a:t> through max pooling, reducing spatial dimensions while capturing context.</a:t>
            </a:r>
          </a:p>
          <a:p>
            <a:pPr lvl="1">
              <a:buFont typeface="+mj-lt"/>
              <a:buAutoNum type="arabicPeriod"/>
            </a:pPr>
            <a:r>
              <a:rPr lang="en-US" sz="2200" b="1" dirty="0">
                <a:latin typeface="Times New Roman" panose="02020603050405020304" pitchFamily="18" charset="0"/>
                <a:cs typeface="Times New Roman" panose="02020603050405020304" pitchFamily="18" charset="0"/>
              </a:rPr>
              <a:t>Expanding Path (Decoder)</a:t>
            </a:r>
            <a:r>
              <a:rPr lang="en-US" sz="2200" dirty="0">
                <a:latin typeface="Times New Roman" panose="02020603050405020304" pitchFamily="18" charset="0"/>
                <a:cs typeface="Times New Roman" panose="02020603050405020304" pitchFamily="18" charset="0"/>
              </a:rPr>
              <a:t> – Uses transposed convolutions (</a:t>
            </a:r>
            <a:r>
              <a:rPr lang="en-US" sz="2200" dirty="0" err="1">
                <a:latin typeface="Times New Roman" panose="02020603050405020304" pitchFamily="18" charset="0"/>
                <a:cs typeface="Times New Roman" panose="02020603050405020304" pitchFamily="18" charset="0"/>
              </a:rPr>
              <a:t>upsampling</a:t>
            </a:r>
            <a:r>
              <a:rPr lang="en-US" sz="2200" dirty="0">
                <a:latin typeface="Times New Roman" panose="02020603050405020304" pitchFamily="18" charset="0"/>
                <a:cs typeface="Times New Roman" panose="02020603050405020304" pitchFamily="18" charset="0"/>
              </a:rPr>
              <a:t>) to restore the spatial resolution and refine segmentation.</a:t>
            </a:r>
          </a:p>
          <a:p>
            <a:pPr lvl="1">
              <a:buFont typeface="+mj-lt"/>
              <a:buAutoNum type="arabicPeriod"/>
            </a:pPr>
            <a:r>
              <a:rPr lang="en-US" sz="2200" b="1" dirty="0">
                <a:latin typeface="Times New Roman" panose="02020603050405020304" pitchFamily="18" charset="0"/>
                <a:cs typeface="Times New Roman" panose="02020603050405020304" pitchFamily="18" charset="0"/>
              </a:rPr>
              <a:t>Skip Connections</a:t>
            </a:r>
            <a:r>
              <a:rPr lang="en-US" sz="2200" dirty="0">
                <a:latin typeface="Times New Roman" panose="02020603050405020304" pitchFamily="18" charset="0"/>
                <a:cs typeface="Times New Roman" panose="02020603050405020304" pitchFamily="18" charset="0"/>
              </a:rPr>
              <a:t> – Directly connect encoder and decoder layers to retain fine details and improve segmentation accuracy.</a:t>
            </a:r>
          </a:p>
          <a:p>
            <a:r>
              <a:rPr lang="en-US" sz="2200" dirty="0">
                <a:latin typeface="Times New Roman" panose="02020603050405020304" pitchFamily="18" charset="0"/>
                <a:cs typeface="Times New Roman" panose="02020603050405020304" pitchFamily="18" charset="0"/>
              </a:rPr>
              <a:t>U-Net is widely used in medical imaging due to its </a:t>
            </a:r>
            <a:r>
              <a:rPr lang="en-US" sz="2200" b="1" dirty="0">
                <a:latin typeface="Times New Roman" panose="02020603050405020304" pitchFamily="18" charset="0"/>
                <a:cs typeface="Times New Roman" panose="02020603050405020304" pitchFamily="18" charset="0"/>
              </a:rPr>
              <a:t>ability to generate precise segmentations even with limited training data</a:t>
            </a:r>
            <a:r>
              <a:rPr lang="en-US" sz="2200" dirty="0">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185445853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1835</TotalTime>
  <Words>1776</Words>
  <Application>Microsoft Office PowerPoint</Application>
  <PresentationFormat>Widescreen</PresentationFormat>
  <Paragraphs>326</Paragraphs>
  <Slides>27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Berlin Sans FB Demi</vt:lpstr>
      <vt:lpstr>Bodoni MT</vt:lpstr>
      <vt:lpstr>Century Gothic</vt:lpstr>
      <vt:lpstr>Times New Roman</vt:lpstr>
      <vt:lpstr>Wingdings</vt:lpstr>
      <vt:lpstr>Wingdings 3</vt:lpstr>
      <vt:lpstr>Wisp</vt:lpstr>
      <vt:lpstr>Skin Lesion Segmentation and classification using U-Net and ResNet </vt:lpstr>
      <vt:lpstr>Introduction</vt:lpstr>
      <vt:lpstr>Objectives</vt:lpstr>
      <vt:lpstr>Architecture Of Proposed System </vt:lpstr>
      <vt:lpstr>Dataset Used</vt:lpstr>
      <vt:lpstr>Methodology</vt:lpstr>
      <vt:lpstr>PowerPoint Presentation</vt:lpstr>
      <vt:lpstr>Models Used</vt:lpstr>
      <vt:lpstr>U-Net</vt:lpstr>
      <vt:lpstr>ResNet</vt:lpstr>
      <vt:lpstr>PowerPoint Presentation</vt:lpstr>
      <vt:lpstr>PowerPoint Presentation</vt:lpstr>
      <vt:lpstr>Performance Matrix</vt:lpstr>
      <vt:lpstr>Web Application Implementation</vt:lpstr>
      <vt:lpstr>Results</vt:lpstr>
      <vt:lpstr> </vt:lpstr>
      <vt:lpstr>ResNet101 Performance Table </vt:lpstr>
      <vt:lpstr>ResNet152 Performance Table </vt:lpstr>
      <vt:lpstr>Sample Result images  Segmentation output of Unet model </vt:lpstr>
      <vt:lpstr>Output of ResNet 101 model</vt:lpstr>
      <vt:lpstr>Output of ResNet 152 model</vt:lpstr>
      <vt:lpstr>User Interface </vt:lpstr>
      <vt:lpstr>PowerPoint Presentation</vt:lpstr>
      <vt:lpstr>Predict Page :</vt:lpstr>
      <vt:lpstr>Challenges/Limitations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Bhawya Devi</dc:creator>
  <cp:lastModifiedBy>Bhawya Devi</cp:lastModifiedBy>
  <cp:revision>13</cp:revision>
  <dcterms:created xsi:type="dcterms:W3CDTF">2025-08-26T10:08:53Z</dcterms:created>
  <dcterms:modified xsi:type="dcterms:W3CDTF">2025-08-30T04:10:37Z</dcterms:modified>
</cp:coreProperties>
</file>

<file path=docProps/thumbnail.jpeg>
</file>